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11" r:id="rId1"/>
  </p:sldMasterIdLst>
  <p:notesMasterIdLst>
    <p:notesMasterId r:id="rId51"/>
  </p:notesMasterIdLst>
  <p:sldIdLst>
    <p:sldId id="270" r:id="rId2"/>
    <p:sldId id="269" r:id="rId3"/>
    <p:sldId id="339" r:id="rId4"/>
    <p:sldId id="329" r:id="rId5"/>
    <p:sldId id="302" r:id="rId6"/>
    <p:sldId id="299" r:id="rId7"/>
    <p:sldId id="333" r:id="rId8"/>
    <p:sldId id="338" r:id="rId9"/>
    <p:sldId id="334" r:id="rId10"/>
    <p:sldId id="287" r:id="rId11"/>
    <p:sldId id="342" r:id="rId12"/>
    <p:sldId id="345" r:id="rId13"/>
    <p:sldId id="344" r:id="rId14"/>
    <p:sldId id="346" r:id="rId15"/>
    <p:sldId id="301" r:id="rId16"/>
    <p:sldId id="292" r:id="rId17"/>
    <p:sldId id="347" r:id="rId18"/>
    <p:sldId id="341" r:id="rId19"/>
    <p:sldId id="315" r:id="rId20"/>
    <p:sldId id="316" r:id="rId21"/>
    <p:sldId id="308" r:id="rId22"/>
    <p:sldId id="352" r:id="rId23"/>
    <p:sldId id="351" r:id="rId24"/>
    <p:sldId id="318" r:id="rId25"/>
    <p:sldId id="364" r:id="rId26"/>
    <p:sldId id="365" r:id="rId27"/>
    <p:sldId id="337" r:id="rId28"/>
    <p:sldId id="356" r:id="rId29"/>
    <p:sldId id="355" r:id="rId30"/>
    <p:sldId id="358" r:id="rId31"/>
    <p:sldId id="305" r:id="rId32"/>
    <p:sldId id="313" r:id="rId33"/>
    <p:sldId id="360" r:id="rId34"/>
    <p:sldId id="357" r:id="rId35"/>
    <p:sldId id="335" r:id="rId36"/>
    <p:sldId id="304" r:id="rId37"/>
    <p:sldId id="353" r:id="rId38"/>
    <p:sldId id="363" r:id="rId39"/>
    <p:sldId id="362" r:id="rId40"/>
    <p:sldId id="361" r:id="rId41"/>
    <p:sldId id="276" r:id="rId42"/>
    <p:sldId id="279" r:id="rId43"/>
    <p:sldId id="278" r:id="rId44"/>
    <p:sldId id="274" r:id="rId45"/>
    <p:sldId id="296" r:id="rId46"/>
    <p:sldId id="298" r:id="rId47"/>
    <p:sldId id="319" r:id="rId48"/>
    <p:sldId id="331" r:id="rId49"/>
    <p:sldId id="332" r:id="rId5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6244" autoAdjust="0"/>
  </p:normalViewPr>
  <p:slideViewPr>
    <p:cSldViewPr snapToGrid="0">
      <p:cViewPr varScale="1">
        <p:scale>
          <a:sx n="71" d="100"/>
          <a:sy n="71" d="100"/>
        </p:scale>
        <p:origin x="60" y="426"/>
      </p:cViewPr>
      <p:guideLst/>
    </p:cSldViewPr>
  </p:slideViewPr>
  <p:outlineViewPr>
    <p:cViewPr>
      <p:scale>
        <a:sx n="33" d="100"/>
        <a:sy n="33" d="100"/>
      </p:scale>
      <p:origin x="0" y="-26466"/>
    </p:cViewPr>
  </p:outlineViewPr>
  <p:notesTextViewPr>
    <p:cViewPr>
      <p:scale>
        <a:sx n="3" d="2"/>
        <a:sy n="3" d="2"/>
      </p:scale>
      <p:origin x="0" y="0"/>
    </p:cViewPr>
  </p:notesTextViewPr>
  <p:sorterViewPr>
    <p:cViewPr>
      <p:scale>
        <a:sx n="100" d="100"/>
        <a:sy n="100" d="100"/>
      </p:scale>
      <p:origin x="0" y="-18780"/>
    </p:cViewPr>
  </p:sorterViewPr>
  <p:notesViewPr>
    <p:cSldViewPr snapToGrid="0">
      <p:cViewPr varScale="1">
        <p:scale>
          <a:sx n="83" d="100"/>
          <a:sy n="83" d="100"/>
        </p:scale>
        <p:origin x="1158"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EB3C5ECA-0CE1-4DF6-A90E-0C28F11656D4}" type="datetimeFigureOut">
              <a:rPr lang="en-US"/>
              <a:pPr>
                <a:defRPr/>
              </a:pPr>
              <a:t>6/21/2017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D867D395-251A-4EC2-B881-63ED19C87B20}" type="slidenum">
              <a:rPr lang="en-US" altLang="en-US"/>
              <a:pPr>
                <a:defRPr/>
              </a:pPr>
              <a:t>‹#›</a:t>
            </a:fld>
            <a:endParaRPr lang="en-US" altLang="en-US"/>
          </a:p>
        </p:txBody>
      </p:sp>
    </p:spTree>
    <p:extLst>
      <p:ext uri="{BB962C8B-B14F-4D97-AF65-F5344CB8AC3E}">
        <p14:creationId xmlns:p14="http://schemas.microsoft.com/office/powerpoint/2010/main" val="85736853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E2616F-2D51-4AAB-B465-BEF58FFDA157}" type="slidenum">
              <a:rPr lang="en-US" altLang="en-US" smtClean="0">
                <a:solidFill>
                  <a:srgbClr val="000000"/>
                </a:solidFill>
              </a:rPr>
              <a:pPr/>
              <a:t>0</a:t>
            </a:fld>
            <a:endParaRPr lang="en-US" altLang="en-US" smtClean="0">
              <a:solidFill>
                <a:srgbClr val="000000"/>
              </a:solidFill>
            </a:endParaRPr>
          </a:p>
        </p:txBody>
      </p:sp>
    </p:spTree>
    <p:extLst>
      <p:ext uri="{BB962C8B-B14F-4D97-AF65-F5344CB8AC3E}">
        <p14:creationId xmlns:p14="http://schemas.microsoft.com/office/powerpoint/2010/main" val="3550684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66A10B-49BE-4890-883A-D4E486D09059}" type="slidenum">
              <a:rPr lang="en-US" altLang="en-US" smtClean="0">
                <a:solidFill>
                  <a:srgbClr val="000000"/>
                </a:solidFill>
              </a:rPr>
              <a:pPr/>
              <a:t>1</a:t>
            </a:fld>
            <a:endParaRPr lang="en-US" altLang="en-US" smtClean="0">
              <a:solidFill>
                <a:srgbClr val="000000"/>
              </a:solidFill>
            </a:endParaRPr>
          </a:p>
        </p:txBody>
      </p:sp>
    </p:spTree>
    <p:extLst>
      <p:ext uri="{BB962C8B-B14F-4D97-AF65-F5344CB8AC3E}">
        <p14:creationId xmlns:p14="http://schemas.microsoft.com/office/powerpoint/2010/main" val="3015285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564C157-AF00-46A3-B5D1-57219299038A}" type="slidenum">
              <a:rPr lang="en-US" altLang="en-US" smtClean="0">
                <a:solidFill>
                  <a:srgbClr val="000000"/>
                </a:solidFill>
              </a:rPr>
              <a:pPr/>
              <a:t>2</a:t>
            </a:fld>
            <a:endParaRPr lang="en-US" altLang="en-US" smtClean="0">
              <a:solidFill>
                <a:srgbClr val="000000"/>
              </a:solidFill>
            </a:endParaRPr>
          </a:p>
        </p:txBody>
      </p:sp>
    </p:spTree>
    <p:extLst>
      <p:ext uri="{BB962C8B-B14F-4D97-AF65-F5344CB8AC3E}">
        <p14:creationId xmlns:p14="http://schemas.microsoft.com/office/powerpoint/2010/main" val="1691338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5EC98FE-F95B-462B-85D3-B48669525B18}" type="slidenum">
              <a:rPr lang="en-US" altLang="en-US" smtClean="0">
                <a:solidFill>
                  <a:srgbClr val="000000"/>
                </a:solidFill>
              </a:rPr>
              <a:pPr/>
              <a:t>3</a:t>
            </a:fld>
            <a:endParaRPr lang="en-US" altLang="en-US" smtClean="0">
              <a:solidFill>
                <a:srgbClr val="000000"/>
              </a:solidFill>
            </a:endParaRPr>
          </a:p>
        </p:txBody>
      </p:sp>
    </p:spTree>
    <p:extLst>
      <p:ext uri="{BB962C8B-B14F-4D97-AF65-F5344CB8AC3E}">
        <p14:creationId xmlns:p14="http://schemas.microsoft.com/office/powerpoint/2010/main" val="3120168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4D9620-12C6-4BB4-8DFA-29C2795A2B0F}" type="slidenum">
              <a:rPr lang="en-US" altLang="en-US" smtClean="0">
                <a:solidFill>
                  <a:srgbClr val="000000"/>
                </a:solidFill>
              </a:rPr>
              <a:pPr/>
              <a:t>4</a:t>
            </a:fld>
            <a:endParaRPr lang="en-US" altLang="en-US" smtClean="0">
              <a:solidFill>
                <a:srgbClr val="000000"/>
              </a:solidFill>
            </a:endParaRPr>
          </a:p>
        </p:txBody>
      </p:sp>
    </p:spTree>
    <p:extLst>
      <p:ext uri="{BB962C8B-B14F-4D97-AF65-F5344CB8AC3E}">
        <p14:creationId xmlns:p14="http://schemas.microsoft.com/office/powerpoint/2010/main" val="1230753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171A88-BA7F-4E31-B5D6-5D2B188D5F93}" type="slidenum">
              <a:rPr lang="en-US" altLang="en-US" smtClean="0">
                <a:solidFill>
                  <a:srgbClr val="000000"/>
                </a:solidFill>
              </a:rPr>
              <a:pPr/>
              <a:t>5</a:t>
            </a:fld>
            <a:endParaRPr lang="en-US" altLang="en-US" smtClean="0">
              <a:solidFill>
                <a:srgbClr val="000000"/>
              </a:solidFill>
            </a:endParaRPr>
          </a:p>
        </p:txBody>
      </p:sp>
    </p:spTree>
    <p:extLst>
      <p:ext uri="{BB962C8B-B14F-4D97-AF65-F5344CB8AC3E}">
        <p14:creationId xmlns:p14="http://schemas.microsoft.com/office/powerpoint/2010/main" val="3661385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0437A3-B95F-42D3-901E-3938E50C5F7F}" type="slidenum">
              <a:rPr lang="en-US" altLang="en-US" smtClean="0">
                <a:solidFill>
                  <a:srgbClr val="000000"/>
                </a:solidFill>
              </a:rPr>
              <a:pPr/>
              <a:t>6</a:t>
            </a:fld>
            <a:endParaRPr lang="en-US" altLang="en-US" smtClean="0">
              <a:solidFill>
                <a:srgbClr val="000000"/>
              </a:solidFill>
            </a:endParaRPr>
          </a:p>
        </p:txBody>
      </p:sp>
    </p:spTree>
    <p:extLst>
      <p:ext uri="{BB962C8B-B14F-4D97-AF65-F5344CB8AC3E}">
        <p14:creationId xmlns:p14="http://schemas.microsoft.com/office/powerpoint/2010/main" val="332539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89B128D-F11D-4775-989C-A36305CDA48E}" type="slidenum">
              <a:rPr lang="en-US" altLang="en-US" smtClean="0">
                <a:solidFill>
                  <a:srgbClr val="000000"/>
                </a:solidFill>
              </a:rPr>
              <a:pPr/>
              <a:t>7</a:t>
            </a:fld>
            <a:endParaRPr lang="en-US" altLang="en-US" smtClean="0">
              <a:solidFill>
                <a:srgbClr val="000000"/>
              </a:solidFill>
            </a:endParaRPr>
          </a:p>
        </p:txBody>
      </p:sp>
    </p:spTree>
    <p:extLst>
      <p:ext uri="{BB962C8B-B14F-4D97-AF65-F5344CB8AC3E}">
        <p14:creationId xmlns:p14="http://schemas.microsoft.com/office/powerpoint/2010/main" val="3035848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6DCF86D-1474-4F55-ABC7-208F06A2A131}" type="slidenum">
              <a:rPr lang="en-US" altLang="en-US" smtClean="0">
                <a:solidFill>
                  <a:srgbClr val="000000"/>
                </a:solidFill>
              </a:rPr>
              <a:pPr/>
              <a:t>8</a:t>
            </a:fld>
            <a:endParaRPr lang="en-US" altLang="en-US" smtClean="0">
              <a:solidFill>
                <a:srgbClr val="000000"/>
              </a:solidFill>
            </a:endParaRPr>
          </a:p>
        </p:txBody>
      </p:sp>
    </p:spTree>
    <p:extLst>
      <p:ext uri="{BB962C8B-B14F-4D97-AF65-F5344CB8AC3E}">
        <p14:creationId xmlns:p14="http://schemas.microsoft.com/office/powerpoint/2010/main" val="3754557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AA20A8C-5C65-46F3-84DE-BCCAC52D96E3}" type="slidenum">
              <a:rPr lang="en-US" altLang="en-US" smtClean="0">
                <a:solidFill>
                  <a:srgbClr val="000000"/>
                </a:solidFill>
              </a:rPr>
              <a:pPr/>
              <a:t>9</a:t>
            </a:fld>
            <a:endParaRPr lang="en-US" altLang="en-US" smtClean="0">
              <a:solidFill>
                <a:srgbClr val="000000"/>
              </a:solidFill>
            </a:endParaRPr>
          </a:p>
        </p:txBody>
      </p:sp>
    </p:spTree>
    <p:extLst>
      <p:ext uri="{BB962C8B-B14F-4D97-AF65-F5344CB8AC3E}">
        <p14:creationId xmlns:p14="http://schemas.microsoft.com/office/powerpoint/2010/main" val="36627896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8517BD7-5BC3-4F39-B024-CA38DA29F097}" type="slidenum">
              <a:rPr lang="en-US" altLang="en-US" smtClean="0">
                <a:solidFill>
                  <a:srgbClr val="000000"/>
                </a:solidFill>
              </a:rPr>
              <a:pPr/>
              <a:t>10</a:t>
            </a:fld>
            <a:endParaRPr lang="en-US" altLang="en-US" smtClean="0">
              <a:solidFill>
                <a:srgbClr val="000000"/>
              </a:solidFill>
            </a:endParaRPr>
          </a:p>
        </p:txBody>
      </p:sp>
    </p:spTree>
    <p:extLst>
      <p:ext uri="{BB962C8B-B14F-4D97-AF65-F5344CB8AC3E}">
        <p14:creationId xmlns:p14="http://schemas.microsoft.com/office/powerpoint/2010/main" val="16378137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98A6C8-B54C-4794-8558-A2C85E481DAD}" type="slidenum">
              <a:rPr lang="en-US" altLang="en-US" smtClean="0">
                <a:solidFill>
                  <a:srgbClr val="000000"/>
                </a:solidFill>
              </a:rPr>
              <a:pPr/>
              <a:t>11</a:t>
            </a:fld>
            <a:endParaRPr lang="en-US" altLang="en-US" smtClean="0">
              <a:solidFill>
                <a:srgbClr val="000000"/>
              </a:solidFill>
            </a:endParaRPr>
          </a:p>
        </p:txBody>
      </p:sp>
    </p:spTree>
    <p:extLst>
      <p:ext uri="{BB962C8B-B14F-4D97-AF65-F5344CB8AC3E}">
        <p14:creationId xmlns:p14="http://schemas.microsoft.com/office/powerpoint/2010/main" val="19552438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AC0C16-46D3-4E78-9B14-03B636FB2F03}" type="slidenum">
              <a:rPr lang="en-US" altLang="en-US" smtClean="0">
                <a:solidFill>
                  <a:srgbClr val="000000"/>
                </a:solidFill>
              </a:rPr>
              <a:pPr/>
              <a:t>12</a:t>
            </a:fld>
            <a:endParaRPr lang="en-US" altLang="en-US" smtClean="0">
              <a:solidFill>
                <a:srgbClr val="000000"/>
              </a:solidFill>
            </a:endParaRPr>
          </a:p>
        </p:txBody>
      </p:sp>
    </p:spTree>
    <p:extLst>
      <p:ext uri="{BB962C8B-B14F-4D97-AF65-F5344CB8AC3E}">
        <p14:creationId xmlns:p14="http://schemas.microsoft.com/office/powerpoint/2010/main" val="4059407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E3EA1C9-C915-4B1C-AD85-4844D3879975}" type="slidenum">
              <a:rPr lang="en-US" altLang="en-US" smtClean="0">
                <a:solidFill>
                  <a:srgbClr val="000000"/>
                </a:solidFill>
              </a:rPr>
              <a:pPr/>
              <a:t>13</a:t>
            </a:fld>
            <a:endParaRPr lang="en-US" altLang="en-US" smtClean="0">
              <a:solidFill>
                <a:srgbClr val="000000"/>
              </a:solidFill>
            </a:endParaRPr>
          </a:p>
        </p:txBody>
      </p:sp>
    </p:spTree>
    <p:extLst>
      <p:ext uri="{BB962C8B-B14F-4D97-AF65-F5344CB8AC3E}">
        <p14:creationId xmlns:p14="http://schemas.microsoft.com/office/powerpoint/2010/main" val="328154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89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21FA45-B735-4C51-847D-FD0470ADCD66}" type="slidenum">
              <a:rPr lang="en-US" altLang="en-US" smtClean="0">
                <a:solidFill>
                  <a:srgbClr val="000000"/>
                </a:solidFill>
              </a:rPr>
              <a:pPr/>
              <a:t>14</a:t>
            </a:fld>
            <a:endParaRPr lang="en-US" altLang="en-US" smtClean="0">
              <a:solidFill>
                <a:srgbClr val="000000"/>
              </a:solidFill>
            </a:endParaRPr>
          </a:p>
        </p:txBody>
      </p:sp>
    </p:spTree>
    <p:extLst>
      <p:ext uri="{BB962C8B-B14F-4D97-AF65-F5344CB8AC3E}">
        <p14:creationId xmlns:p14="http://schemas.microsoft.com/office/powerpoint/2010/main" val="520361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01B7A3-4B68-4D77-A9F5-2143F1E4A2F0}" type="slidenum">
              <a:rPr lang="en-US" altLang="en-US" smtClean="0">
                <a:solidFill>
                  <a:srgbClr val="000000"/>
                </a:solidFill>
              </a:rPr>
              <a:pPr/>
              <a:t>15</a:t>
            </a:fld>
            <a:endParaRPr lang="en-US" altLang="en-US" smtClean="0">
              <a:solidFill>
                <a:srgbClr val="000000"/>
              </a:solidFill>
            </a:endParaRPr>
          </a:p>
        </p:txBody>
      </p:sp>
    </p:spTree>
    <p:extLst>
      <p:ext uri="{BB962C8B-B14F-4D97-AF65-F5344CB8AC3E}">
        <p14:creationId xmlns:p14="http://schemas.microsoft.com/office/powerpoint/2010/main" val="37680689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08C3F9F-5452-4F24-9A2A-0C8915A06A8B}" type="slidenum">
              <a:rPr lang="en-US" altLang="en-US" smtClean="0">
                <a:solidFill>
                  <a:srgbClr val="000000"/>
                </a:solidFill>
              </a:rPr>
              <a:pPr/>
              <a:t>16</a:t>
            </a:fld>
            <a:endParaRPr lang="en-US" altLang="en-US" smtClean="0">
              <a:solidFill>
                <a:srgbClr val="000000"/>
              </a:solidFill>
            </a:endParaRPr>
          </a:p>
        </p:txBody>
      </p:sp>
    </p:spTree>
    <p:extLst>
      <p:ext uri="{BB962C8B-B14F-4D97-AF65-F5344CB8AC3E}">
        <p14:creationId xmlns:p14="http://schemas.microsoft.com/office/powerpoint/2010/main" val="25804183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900C15-21FB-4F34-B44A-166067106D8F}" type="slidenum">
              <a:rPr lang="en-US" altLang="en-US" smtClean="0">
                <a:solidFill>
                  <a:srgbClr val="000000"/>
                </a:solidFill>
              </a:rPr>
              <a:pPr/>
              <a:t>17</a:t>
            </a:fld>
            <a:endParaRPr lang="en-US" altLang="en-US" smtClean="0">
              <a:solidFill>
                <a:srgbClr val="000000"/>
              </a:solidFill>
            </a:endParaRPr>
          </a:p>
        </p:txBody>
      </p:sp>
    </p:spTree>
    <p:extLst>
      <p:ext uri="{BB962C8B-B14F-4D97-AF65-F5344CB8AC3E}">
        <p14:creationId xmlns:p14="http://schemas.microsoft.com/office/powerpoint/2010/main" val="7305318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EC0A56-6B47-4437-8AAE-B93CD66C352F}" type="slidenum">
              <a:rPr lang="en-US" altLang="en-US" smtClean="0">
                <a:solidFill>
                  <a:srgbClr val="000000"/>
                </a:solidFill>
              </a:rPr>
              <a:pPr/>
              <a:t>18</a:t>
            </a:fld>
            <a:endParaRPr lang="en-US" altLang="en-US" smtClean="0">
              <a:solidFill>
                <a:srgbClr val="000000"/>
              </a:solidFill>
            </a:endParaRPr>
          </a:p>
        </p:txBody>
      </p:sp>
    </p:spTree>
    <p:extLst>
      <p:ext uri="{BB962C8B-B14F-4D97-AF65-F5344CB8AC3E}">
        <p14:creationId xmlns:p14="http://schemas.microsoft.com/office/powerpoint/2010/main" val="3872317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033181F-065C-46CB-A1AA-DF9FAEAF83D5}" type="slidenum">
              <a:rPr lang="en-US" altLang="en-US" smtClean="0">
                <a:solidFill>
                  <a:srgbClr val="000000"/>
                </a:solidFill>
              </a:rPr>
              <a:pPr/>
              <a:t>19</a:t>
            </a:fld>
            <a:endParaRPr lang="en-US" altLang="en-US" smtClean="0">
              <a:solidFill>
                <a:srgbClr val="000000"/>
              </a:solidFill>
            </a:endParaRPr>
          </a:p>
        </p:txBody>
      </p:sp>
    </p:spTree>
    <p:extLst>
      <p:ext uri="{BB962C8B-B14F-4D97-AF65-F5344CB8AC3E}">
        <p14:creationId xmlns:p14="http://schemas.microsoft.com/office/powerpoint/2010/main" val="307718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70EFF3-3A75-4A80-901E-0352CB052F5B}" type="slidenum">
              <a:rPr lang="en-US" altLang="en-US" smtClean="0">
                <a:solidFill>
                  <a:srgbClr val="000000"/>
                </a:solidFill>
              </a:rPr>
              <a:pPr/>
              <a:t>20</a:t>
            </a:fld>
            <a:endParaRPr lang="en-US" altLang="en-US" smtClean="0">
              <a:solidFill>
                <a:srgbClr val="000000"/>
              </a:solidFill>
            </a:endParaRPr>
          </a:p>
        </p:txBody>
      </p:sp>
    </p:spTree>
    <p:extLst>
      <p:ext uri="{BB962C8B-B14F-4D97-AF65-F5344CB8AC3E}">
        <p14:creationId xmlns:p14="http://schemas.microsoft.com/office/powerpoint/2010/main" val="475986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B89EF4-9F6E-4892-93A3-390D2EB59963}" type="slidenum">
              <a:rPr lang="en-US" altLang="en-US" smtClean="0">
                <a:solidFill>
                  <a:srgbClr val="000000"/>
                </a:solidFill>
              </a:rPr>
              <a:pPr/>
              <a:t>21</a:t>
            </a:fld>
            <a:endParaRPr lang="en-US" altLang="en-US" smtClean="0">
              <a:solidFill>
                <a:srgbClr val="000000"/>
              </a:solidFill>
            </a:endParaRPr>
          </a:p>
        </p:txBody>
      </p:sp>
    </p:spTree>
    <p:extLst>
      <p:ext uri="{BB962C8B-B14F-4D97-AF65-F5344CB8AC3E}">
        <p14:creationId xmlns:p14="http://schemas.microsoft.com/office/powerpoint/2010/main" val="2093770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FE219E-B450-4701-9231-20FA3814B4AD}" type="slidenum">
              <a:rPr lang="en-US" altLang="en-US" smtClean="0">
                <a:solidFill>
                  <a:srgbClr val="000000"/>
                </a:solidFill>
              </a:rPr>
              <a:pPr/>
              <a:t>22</a:t>
            </a:fld>
            <a:endParaRPr lang="en-US" altLang="en-US" smtClean="0">
              <a:solidFill>
                <a:srgbClr val="000000"/>
              </a:solidFill>
            </a:endParaRPr>
          </a:p>
        </p:txBody>
      </p:sp>
    </p:spTree>
    <p:extLst>
      <p:ext uri="{BB962C8B-B14F-4D97-AF65-F5344CB8AC3E}">
        <p14:creationId xmlns:p14="http://schemas.microsoft.com/office/powerpoint/2010/main" val="1417239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801C442-3E19-4FD8-A2DD-9B9C7B2D06B5}" type="slidenum">
              <a:rPr lang="en-US" altLang="en-US" smtClean="0">
                <a:solidFill>
                  <a:srgbClr val="000000"/>
                </a:solidFill>
              </a:rPr>
              <a:pPr/>
              <a:t>23</a:t>
            </a:fld>
            <a:endParaRPr lang="en-US" altLang="en-US" smtClean="0">
              <a:solidFill>
                <a:srgbClr val="000000"/>
              </a:solidFill>
            </a:endParaRPr>
          </a:p>
        </p:txBody>
      </p:sp>
    </p:spTree>
    <p:extLst>
      <p:ext uri="{BB962C8B-B14F-4D97-AF65-F5344CB8AC3E}">
        <p14:creationId xmlns:p14="http://schemas.microsoft.com/office/powerpoint/2010/main" val="12496725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ED1FFAD-94B0-4760-83D1-C6913F95DF97}" type="slidenum">
              <a:rPr lang="en-US" altLang="en-US" smtClean="0">
                <a:solidFill>
                  <a:srgbClr val="000000"/>
                </a:solidFill>
              </a:rPr>
              <a:pPr/>
              <a:t>24</a:t>
            </a:fld>
            <a:endParaRPr lang="en-US" altLang="en-US" smtClean="0">
              <a:solidFill>
                <a:srgbClr val="000000"/>
              </a:solidFill>
            </a:endParaRPr>
          </a:p>
        </p:txBody>
      </p:sp>
    </p:spTree>
    <p:extLst>
      <p:ext uri="{BB962C8B-B14F-4D97-AF65-F5344CB8AC3E}">
        <p14:creationId xmlns:p14="http://schemas.microsoft.com/office/powerpoint/2010/main" val="19674705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6A2863-8B6A-4D18-AC76-5257F3585707}" type="slidenum">
              <a:rPr lang="en-US" altLang="en-US" smtClean="0">
                <a:solidFill>
                  <a:srgbClr val="000000"/>
                </a:solidFill>
              </a:rPr>
              <a:pPr/>
              <a:t>25</a:t>
            </a:fld>
            <a:endParaRPr lang="en-US" altLang="en-US" smtClean="0">
              <a:solidFill>
                <a:srgbClr val="000000"/>
              </a:solidFill>
            </a:endParaRPr>
          </a:p>
        </p:txBody>
      </p:sp>
    </p:spTree>
    <p:extLst>
      <p:ext uri="{BB962C8B-B14F-4D97-AF65-F5344CB8AC3E}">
        <p14:creationId xmlns:p14="http://schemas.microsoft.com/office/powerpoint/2010/main" val="15926986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7BFBD8-F0C4-4FE5-800E-47A31D61BFC2}" type="slidenum">
              <a:rPr lang="en-US" altLang="en-US" smtClean="0">
                <a:solidFill>
                  <a:srgbClr val="000000"/>
                </a:solidFill>
              </a:rPr>
              <a:pPr/>
              <a:t>26</a:t>
            </a:fld>
            <a:endParaRPr lang="en-US" altLang="en-US" smtClean="0">
              <a:solidFill>
                <a:srgbClr val="000000"/>
              </a:solidFill>
            </a:endParaRPr>
          </a:p>
        </p:txBody>
      </p:sp>
    </p:spTree>
    <p:extLst>
      <p:ext uri="{BB962C8B-B14F-4D97-AF65-F5344CB8AC3E}">
        <p14:creationId xmlns:p14="http://schemas.microsoft.com/office/powerpoint/2010/main" val="10104292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588E667-D711-4B93-BBBF-2F8F2BE8E51D}" type="slidenum">
              <a:rPr lang="en-US" altLang="en-US" smtClean="0">
                <a:solidFill>
                  <a:srgbClr val="000000"/>
                </a:solidFill>
              </a:rPr>
              <a:pPr/>
              <a:t>27</a:t>
            </a:fld>
            <a:endParaRPr lang="en-US" altLang="en-US" smtClean="0">
              <a:solidFill>
                <a:srgbClr val="000000"/>
              </a:solidFill>
            </a:endParaRPr>
          </a:p>
        </p:txBody>
      </p:sp>
    </p:spTree>
    <p:extLst>
      <p:ext uri="{BB962C8B-B14F-4D97-AF65-F5344CB8AC3E}">
        <p14:creationId xmlns:p14="http://schemas.microsoft.com/office/powerpoint/2010/main" val="9973910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7E86066-FF5D-4B86-8E4C-68C13C775B3E}" type="slidenum">
              <a:rPr lang="en-US" altLang="en-US" smtClean="0">
                <a:solidFill>
                  <a:srgbClr val="000000"/>
                </a:solidFill>
              </a:rPr>
              <a:pPr/>
              <a:t>28</a:t>
            </a:fld>
            <a:endParaRPr lang="en-US" altLang="en-US" smtClean="0">
              <a:solidFill>
                <a:srgbClr val="000000"/>
              </a:solidFill>
            </a:endParaRPr>
          </a:p>
        </p:txBody>
      </p:sp>
    </p:spTree>
    <p:extLst>
      <p:ext uri="{BB962C8B-B14F-4D97-AF65-F5344CB8AC3E}">
        <p14:creationId xmlns:p14="http://schemas.microsoft.com/office/powerpoint/2010/main" val="19355877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86FA51-A026-4891-B369-9D3C6D65BD3D}" type="slidenum">
              <a:rPr lang="en-US" altLang="en-US" smtClean="0">
                <a:solidFill>
                  <a:srgbClr val="000000"/>
                </a:solidFill>
              </a:rPr>
              <a:pPr/>
              <a:t>29</a:t>
            </a:fld>
            <a:endParaRPr lang="en-US" altLang="en-US" smtClean="0">
              <a:solidFill>
                <a:srgbClr val="000000"/>
              </a:solidFill>
            </a:endParaRPr>
          </a:p>
        </p:txBody>
      </p:sp>
    </p:spTree>
    <p:extLst>
      <p:ext uri="{BB962C8B-B14F-4D97-AF65-F5344CB8AC3E}">
        <p14:creationId xmlns:p14="http://schemas.microsoft.com/office/powerpoint/2010/main" val="8081362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3403DE7-6341-4DBC-BB76-6108F8A7C2A5}" type="slidenum">
              <a:rPr lang="en-US" altLang="en-US" smtClean="0">
                <a:solidFill>
                  <a:srgbClr val="000000"/>
                </a:solidFill>
              </a:rPr>
              <a:pPr/>
              <a:t>30</a:t>
            </a:fld>
            <a:endParaRPr lang="en-US" altLang="en-US" smtClean="0">
              <a:solidFill>
                <a:srgbClr val="000000"/>
              </a:solidFill>
            </a:endParaRPr>
          </a:p>
        </p:txBody>
      </p:sp>
    </p:spTree>
    <p:extLst>
      <p:ext uri="{BB962C8B-B14F-4D97-AF65-F5344CB8AC3E}">
        <p14:creationId xmlns:p14="http://schemas.microsoft.com/office/powerpoint/2010/main" val="33497722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F3041EA-5384-4215-9ADD-F1BEE05E53BB}" type="slidenum">
              <a:rPr lang="en-US" altLang="en-US" smtClean="0">
                <a:solidFill>
                  <a:srgbClr val="000000"/>
                </a:solidFill>
              </a:rPr>
              <a:pPr/>
              <a:t>31</a:t>
            </a:fld>
            <a:endParaRPr lang="en-US" altLang="en-US" smtClean="0">
              <a:solidFill>
                <a:srgbClr val="000000"/>
              </a:solidFill>
            </a:endParaRPr>
          </a:p>
        </p:txBody>
      </p:sp>
    </p:spTree>
    <p:extLst>
      <p:ext uri="{BB962C8B-B14F-4D97-AF65-F5344CB8AC3E}">
        <p14:creationId xmlns:p14="http://schemas.microsoft.com/office/powerpoint/2010/main" val="40520882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2633E4-D75F-4156-95EC-6EECD9084297}" type="slidenum">
              <a:rPr lang="en-US" altLang="en-US" smtClean="0">
                <a:solidFill>
                  <a:srgbClr val="000000"/>
                </a:solidFill>
              </a:rPr>
              <a:pPr/>
              <a:t>32</a:t>
            </a:fld>
            <a:endParaRPr lang="en-US" altLang="en-US" smtClean="0">
              <a:solidFill>
                <a:srgbClr val="000000"/>
              </a:solidFill>
            </a:endParaRPr>
          </a:p>
        </p:txBody>
      </p:sp>
    </p:spTree>
    <p:extLst>
      <p:ext uri="{BB962C8B-B14F-4D97-AF65-F5344CB8AC3E}">
        <p14:creationId xmlns:p14="http://schemas.microsoft.com/office/powerpoint/2010/main" val="32040416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D748E9B-B311-405B-B018-871DB37A8373}" type="slidenum">
              <a:rPr lang="en-US" altLang="en-US" smtClean="0">
                <a:solidFill>
                  <a:srgbClr val="000000"/>
                </a:solidFill>
              </a:rPr>
              <a:pPr/>
              <a:t>33</a:t>
            </a:fld>
            <a:endParaRPr lang="en-US" altLang="en-US" smtClean="0">
              <a:solidFill>
                <a:srgbClr val="000000"/>
              </a:solidFill>
            </a:endParaRPr>
          </a:p>
        </p:txBody>
      </p:sp>
    </p:spTree>
    <p:extLst>
      <p:ext uri="{BB962C8B-B14F-4D97-AF65-F5344CB8AC3E}">
        <p14:creationId xmlns:p14="http://schemas.microsoft.com/office/powerpoint/2010/main" val="6132558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3AA31C5-7491-4CB6-8779-4AADDCD56B19}" type="slidenum">
              <a:rPr lang="en-US" altLang="en-US" smtClean="0">
                <a:solidFill>
                  <a:srgbClr val="000000"/>
                </a:solidFill>
              </a:rPr>
              <a:pPr/>
              <a:t>34</a:t>
            </a:fld>
            <a:endParaRPr lang="en-US" altLang="en-US" smtClean="0">
              <a:solidFill>
                <a:srgbClr val="000000"/>
              </a:solidFill>
            </a:endParaRPr>
          </a:p>
        </p:txBody>
      </p:sp>
    </p:spTree>
    <p:extLst>
      <p:ext uri="{BB962C8B-B14F-4D97-AF65-F5344CB8AC3E}">
        <p14:creationId xmlns:p14="http://schemas.microsoft.com/office/powerpoint/2010/main" val="33480037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40280B-E4FB-4EBA-83E9-28C6F0E8EF0E}" type="slidenum">
              <a:rPr lang="en-US" altLang="en-US" smtClean="0">
                <a:solidFill>
                  <a:srgbClr val="000000"/>
                </a:solidFill>
              </a:rPr>
              <a:pPr/>
              <a:t>35</a:t>
            </a:fld>
            <a:endParaRPr lang="en-US" altLang="en-US" smtClean="0">
              <a:solidFill>
                <a:srgbClr val="000000"/>
              </a:solidFill>
            </a:endParaRPr>
          </a:p>
        </p:txBody>
      </p:sp>
    </p:spTree>
    <p:extLst>
      <p:ext uri="{BB962C8B-B14F-4D97-AF65-F5344CB8AC3E}">
        <p14:creationId xmlns:p14="http://schemas.microsoft.com/office/powerpoint/2010/main" val="17454991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39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3E5A5D-7AE5-4527-93FC-3B08E5C3574C}" type="slidenum">
              <a:rPr lang="en-US" altLang="en-US" smtClean="0">
                <a:solidFill>
                  <a:srgbClr val="000000"/>
                </a:solidFill>
              </a:rPr>
              <a:pPr/>
              <a:t>36</a:t>
            </a:fld>
            <a:endParaRPr lang="en-US" altLang="en-US" smtClean="0">
              <a:solidFill>
                <a:srgbClr val="000000"/>
              </a:solidFill>
            </a:endParaRPr>
          </a:p>
        </p:txBody>
      </p:sp>
    </p:spTree>
    <p:extLst>
      <p:ext uri="{BB962C8B-B14F-4D97-AF65-F5344CB8AC3E}">
        <p14:creationId xmlns:p14="http://schemas.microsoft.com/office/powerpoint/2010/main" val="10424989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60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39F7AE7-2146-4525-B348-6A67FB8F0ED9}" type="slidenum">
              <a:rPr lang="en-US" altLang="en-US" smtClean="0">
                <a:solidFill>
                  <a:srgbClr val="000000"/>
                </a:solidFill>
              </a:rPr>
              <a:pPr/>
              <a:t>37</a:t>
            </a:fld>
            <a:endParaRPr lang="en-US" altLang="en-US" smtClean="0">
              <a:solidFill>
                <a:srgbClr val="000000"/>
              </a:solidFill>
            </a:endParaRPr>
          </a:p>
        </p:txBody>
      </p:sp>
    </p:spTree>
    <p:extLst>
      <p:ext uri="{BB962C8B-B14F-4D97-AF65-F5344CB8AC3E}">
        <p14:creationId xmlns:p14="http://schemas.microsoft.com/office/powerpoint/2010/main" val="3785349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880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03A72E-4861-4ACB-A713-DB6DAC8884C1}" type="slidenum">
              <a:rPr lang="en-US" altLang="en-US" smtClean="0">
                <a:solidFill>
                  <a:srgbClr val="000000"/>
                </a:solidFill>
              </a:rPr>
              <a:pPr/>
              <a:t>38</a:t>
            </a:fld>
            <a:endParaRPr lang="en-US" altLang="en-US" smtClean="0">
              <a:solidFill>
                <a:srgbClr val="000000"/>
              </a:solidFill>
            </a:endParaRPr>
          </a:p>
        </p:txBody>
      </p:sp>
    </p:spTree>
    <p:extLst>
      <p:ext uri="{BB962C8B-B14F-4D97-AF65-F5344CB8AC3E}">
        <p14:creationId xmlns:p14="http://schemas.microsoft.com/office/powerpoint/2010/main" val="292321888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9E6F55-7328-409D-937F-B26BF1D3B557}" type="slidenum">
              <a:rPr lang="en-US" altLang="en-US" smtClean="0">
                <a:solidFill>
                  <a:srgbClr val="000000"/>
                </a:solidFill>
              </a:rPr>
              <a:pPr/>
              <a:t>39</a:t>
            </a:fld>
            <a:endParaRPr lang="en-US" altLang="en-US" smtClean="0">
              <a:solidFill>
                <a:srgbClr val="000000"/>
              </a:solidFill>
            </a:endParaRPr>
          </a:p>
        </p:txBody>
      </p:sp>
    </p:spTree>
    <p:extLst>
      <p:ext uri="{BB962C8B-B14F-4D97-AF65-F5344CB8AC3E}">
        <p14:creationId xmlns:p14="http://schemas.microsoft.com/office/powerpoint/2010/main" val="15222845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BA905CA-91C7-4D34-88F3-8ECF143E36EE}" type="slidenum">
              <a:rPr lang="en-US" altLang="en-US" smtClean="0">
                <a:solidFill>
                  <a:srgbClr val="000000"/>
                </a:solidFill>
              </a:rPr>
              <a:pPr/>
              <a:t>40</a:t>
            </a:fld>
            <a:endParaRPr lang="en-US" altLang="en-US" smtClean="0">
              <a:solidFill>
                <a:srgbClr val="000000"/>
              </a:solidFill>
            </a:endParaRPr>
          </a:p>
        </p:txBody>
      </p:sp>
    </p:spTree>
    <p:extLst>
      <p:ext uri="{BB962C8B-B14F-4D97-AF65-F5344CB8AC3E}">
        <p14:creationId xmlns:p14="http://schemas.microsoft.com/office/powerpoint/2010/main" val="5535099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4DB0844-9BB5-4ED6-8974-EC8EB5C3296B}" type="slidenum">
              <a:rPr lang="en-US" altLang="en-US" smtClean="0">
                <a:solidFill>
                  <a:srgbClr val="000000"/>
                </a:solidFill>
              </a:rPr>
              <a:pPr/>
              <a:t>41</a:t>
            </a:fld>
            <a:endParaRPr lang="en-US" altLang="en-US" smtClean="0">
              <a:solidFill>
                <a:srgbClr val="000000"/>
              </a:solidFill>
            </a:endParaRPr>
          </a:p>
        </p:txBody>
      </p:sp>
    </p:spTree>
    <p:extLst>
      <p:ext uri="{BB962C8B-B14F-4D97-AF65-F5344CB8AC3E}">
        <p14:creationId xmlns:p14="http://schemas.microsoft.com/office/powerpoint/2010/main" val="6118761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E7E08B-69B7-4A73-A346-B60EFD644322}" type="slidenum">
              <a:rPr lang="en-US" altLang="en-US" smtClean="0">
                <a:solidFill>
                  <a:srgbClr val="000000"/>
                </a:solidFill>
              </a:rPr>
              <a:pPr/>
              <a:t>42</a:t>
            </a:fld>
            <a:endParaRPr lang="en-US" altLang="en-US" smtClean="0">
              <a:solidFill>
                <a:srgbClr val="000000"/>
              </a:solidFill>
            </a:endParaRPr>
          </a:p>
        </p:txBody>
      </p:sp>
    </p:spTree>
    <p:extLst>
      <p:ext uri="{BB962C8B-B14F-4D97-AF65-F5344CB8AC3E}">
        <p14:creationId xmlns:p14="http://schemas.microsoft.com/office/powerpoint/2010/main" val="138324901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983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300CBE-63ED-4882-9E63-332EA6F2919C}" type="slidenum">
              <a:rPr lang="en-US" altLang="en-US" smtClean="0">
                <a:solidFill>
                  <a:srgbClr val="000000"/>
                </a:solidFill>
              </a:rPr>
              <a:pPr/>
              <a:t>43</a:t>
            </a:fld>
            <a:endParaRPr lang="en-US" altLang="en-US" smtClean="0">
              <a:solidFill>
                <a:srgbClr val="000000"/>
              </a:solidFill>
            </a:endParaRPr>
          </a:p>
        </p:txBody>
      </p:sp>
    </p:spTree>
    <p:extLst>
      <p:ext uri="{BB962C8B-B14F-4D97-AF65-F5344CB8AC3E}">
        <p14:creationId xmlns:p14="http://schemas.microsoft.com/office/powerpoint/2010/main" val="22972086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E8F8197-16F3-4ECB-AE50-1468F4C8AD0D}" type="slidenum">
              <a:rPr lang="en-US" altLang="en-US" smtClean="0">
                <a:solidFill>
                  <a:srgbClr val="000000"/>
                </a:solidFill>
              </a:rPr>
              <a:pPr/>
              <a:t>44</a:t>
            </a:fld>
            <a:endParaRPr lang="en-US" altLang="en-US" smtClean="0">
              <a:solidFill>
                <a:srgbClr val="000000"/>
              </a:solidFill>
            </a:endParaRPr>
          </a:p>
        </p:txBody>
      </p:sp>
    </p:spTree>
    <p:extLst>
      <p:ext uri="{BB962C8B-B14F-4D97-AF65-F5344CB8AC3E}">
        <p14:creationId xmlns:p14="http://schemas.microsoft.com/office/powerpoint/2010/main" val="714399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2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5BADA8-0291-4F84-9320-A2D70C6E1E34}" type="slidenum">
              <a:rPr lang="en-US" altLang="en-US" smtClean="0">
                <a:solidFill>
                  <a:srgbClr val="000000"/>
                </a:solidFill>
              </a:rPr>
              <a:pPr/>
              <a:t>45</a:t>
            </a:fld>
            <a:endParaRPr lang="en-US" altLang="en-US" smtClean="0">
              <a:solidFill>
                <a:srgbClr val="000000"/>
              </a:solidFill>
            </a:endParaRPr>
          </a:p>
        </p:txBody>
      </p:sp>
    </p:spTree>
    <p:extLst>
      <p:ext uri="{BB962C8B-B14F-4D97-AF65-F5344CB8AC3E}">
        <p14:creationId xmlns:p14="http://schemas.microsoft.com/office/powerpoint/2010/main" val="310825990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4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1499D76-F1C1-4B55-BE7F-326ABBDCBAFF}" type="slidenum">
              <a:rPr lang="en-US" altLang="en-US" smtClean="0">
                <a:solidFill>
                  <a:srgbClr val="000000"/>
                </a:solidFill>
              </a:rPr>
              <a:pPr/>
              <a:t>46</a:t>
            </a:fld>
            <a:endParaRPr lang="en-US" altLang="en-US" smtClean="0">
              <a:solidFill>
                <a:srgbClr val="000000"/>
              </a:solidFill>
            </a:endParaRPr>
          </a:p>
        </p:txBody>
      </p:sp>
    </p:spTree>
    <p:extLst>
      <p:ext uri="{BB962C8B-B14F-4D97-AF65-F5344CB8AC3E}">
        <p14:creationId xmlns:p14="http://schemas.microsoft.com/office/powerpoint/2010/main" val="41969342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65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31FAACC-6FB5-4D54-AF0F-0833F2F1FA2E}" type="slidenum">
              <a:rPr lang="en-US" altLang="en-US" smtClean="0">
                <a:solidFill>
                  <a:srgbClr val="000000"/>
                </a:solidFill>
              </a:rPr>
              <a:pPr/>
              <a:t>47</a:t>
            </a:fld>
            <a:endParaRPr lang="en-US" altLang="en-US" smtClean="0">
              <a:solidFill>
                <a:srgbClr val="000000"/>
              </a:solidFill>
            </a:endParaRPr>
          </a:p>
        </p:txBody>
      </p:sp>
    </p:spTree>
    <p:extLst>
      <p:ext uri="{BB962C8B-B14F-4D97-AF65-F5344CB8AC3E}">
        <p14:creationId xmlns:p14="http://schemas.microsoft.com/office/powerpoint/2010/main" val="25654758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AD7B3CD-85EA-481D-894E-55F0C234C7DD}" type="slidenum">
              <a:rPr lang="en-US" altLang="en-US" smtClean="0">
                <a:solidFill>
                  <a:srgbClr val="000000"/>
                </a:solidFill>
              </a:rPr>
              <a:pPr/>
              <a:t>48</a:t>
            </a:fld>
            <a:endParaRPr lang="en-US" altLang="en-US" smtClean="0">
              <a:solidFill>
                <a:srgbClr val="000000"/>
              </a:solidFill>
            </a:endParaRPr>
          </a:p>
        </p:txBody>
      </p:sp>
    </p:spTree>
    <p:extLst>
      <p:ext uri="{BB962C8B-B14F-4D97-AF65-F5344CB8AC3E}">
        <p14:creationId xmlns:p14="http://schemas.microsoft.com/office/powerpoint/2010/main" val="4120144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2"/>
            <a:ext cx="9440035" cy="1828801"/>
          </a:xfrm>
        </p:spPr>
        <p:txBody>
          <a:bodyPr anchor="b"/>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5"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63D4E3CB-D208-41C4-AEBF-539538452066}" type="datetime1">
              <a:rPr lang="en-US" altLang="en-US"/>
              <a:pPr>
                <a:defRPr/>
              </a:pPr>
              <a:t>6/21/2017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sz="3200">
                <a:solidFill>
                  <a:schemeClr val="bg1"/>
                </a:solidFill>
              </a:defRPr>
            </a:lvl1pPr>
          </a:lstStyle>
          <a:p>
            <a:pPr>
              <a:defRPr/>
            </a:pPr>
            <a:fld id="{00FEC095-016D-4122-9789-839D18AC21E4}" type="slidenum">
              <a:rPr lang="en-US" altLang="en-US"/>
              <a:pPr>
                <a:defRPr/>
              </a:pPr>
              <a:t>‹#›</a:t>
            </a:fld>
            <a:endParaRPr lang="en-US" altLang="en-US" dirty="0"/>
          </a:p>
        </p:txBody>
      </p:sp>
    </p:spTree>
    <p:extLst>
      <p:ext uri="{BB962C8B-B14F-4D97-AF65-F5344CB8AC3E}">
        <p14:creationId xmlns:p14="http://schemas.microsoft.com/office/powerpoint/2010/main" val="1333925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A2C4BC4-C156-417F-9DC2-08B5F140764D}" type="datetime1">
              <a:rPr lang="en-US" altLang="en-US"/>
              <a:pPr>
                <a:defRPr/>
              </a:pPr>
              <a:t>6/21/2017</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7EE2A7E2-06F8-413D-90AA-BE9846905887}" type="slidenum">
              <a:rPr lang="en-US" altLang="en-US"/>
              <a:pPr>
                <a:defRPr/>
              </a:pPr>
              <a:t>‹#›</a:t>
            </a:fld>
            <a:endParaRPr lang="en-US" altLang="en-US" dirty="0"/>
          </a:p>
        </p:txBody>
      </p:sp>
    </p:spTree>
    <p:extLst>
      <p:ext uri="{BB962C8B-B14F-4D97-AF65-F5344CB8AC3E}">
        <p14:creationId xmlns:p14="http://schemas.microsoft.com/office/powerpoint/2010/main" val="4040693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2" y="1761069"/>
            <a:ext cx="9590551"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2" y="3589879"/>
            <a:ext cx="9590551"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7D091B2-20BB-4318-99AF-F5BE1CE80F28}" type="datetime1">
              <a:rPr lang="en-US" altLang="en-US"/>
              <a:pPr>
                <a:defRPr/>
              </a:pPr>
              <a:t>6/21/2017</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2FF72151-2F46-4C9E-BC11-19DD69300F2E}" type="slidenum">
              <a:rPr lang="en-US" altLang="en-US"/>
              <a:pPr>
                <a:defRPr/>
              </a:pPr>
              <a:t>‹#›</a:t>
            </a:fld>
            <a:endParaRPr lang="en-US" altLang="en-US" dirty="0"/>
          </a:p>
        </p:txBody>
      </p:sp>
    </p:spTree>
    <p:extLst>
      <p:ext uri="{BB962C8B-B14F-4D97-AF65-F5344CB8AC3E}">
        <p14:creationId xmlns:p14="http://schemas.microsoft.com/office/powerpoint/2010/main" val="4169202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7" y="1732449"/>
            <a:ext cx="5060497" cy="40587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3" y="1732451"/>
            <a:ext cx="5064665" cy="405875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509C552E-6400-453A-A1A7-19444E6103BC}" type="datetime1">
              <a:rPr lang="en-US" altLang="en-US"/>
              <a:pPr>
                <a:defRPr/>
              </a:pPr>
              <a:t>6/21/2017</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0F2439F6-7C6C-4732-9876-5CBBA2BA1C05}" type="slidenum">
              <a:rPr lang="en-US" altLang="en-US"/>
              <a:pPr>
                <a:defRPr/>
              </a:pPr>
              <a:t>‹#›</a:t>
            </a:fld>
            <a:endParaRPr lang="en-US" altLang="en-US" dirty="0"/>
          </a:p>
        </p:txBody>
      </p:sp>
    </p:spTree>
    <p:extLst>
      <p:ext uri="{BB962C8B-B14F-4D97-AF65-F5344CB8AC3E}">
        <p14:creationId xmlns:p14="http://schemas.microsoft.com/office/powerpoint/2010/main" val="1861085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735138"/>
            <a:ext cx="5087938"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0" descr="Slate-V2-HD-comp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8550" y="1735138"/>
            <a:ext cx="5089525"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5872" y="2380139"/>
            <a:ext cx="4876344" cy="3411063"/>
          </a:xfrm>
        </p:spPr>
        <p:txBody>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6"/>
            <a:ext cx="4895331"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94967" y="2380139"/>
            <a:ext cx="4895331" cy="3411063"/>
          </a:xfrm>
        </p:spPr>
        <p:txBody>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6"/>
          <p:cNvSpPr>
            <a:spLocks noGrp="1"/>
          </p:cNvSpPr>
          <p:nvPr>
            <p:ph type="dt" sz="half" idx="10"/>
          </p:nvPr>
        </p:nvSpPr>
        <p:spPr/>
        <p:txBody>
          <a:bodyPr/>
          <a:lstStyle>
            <a:lvl1pPr>
              <a:defRPr/>
            </a:lvl1pPr>
          </a:lstStyle>
          <a:p>
            <a:pPr>
              <a:defRPr/>
            </a:pPr>
            <a:fld id="{A53C1F7D-D5BE-43FD-93BE-7F4672F86029}" type="datetime1">
              <a:rPr lang="en-US"/>
              <a:pPr>
                <a:defRPr/>
              </a:pPr>
              <a:t>6/21/2017</a:t>
            </a:fld>
            <a:endParaRPr lang="en-US"/>
          </a:p>
        </p:txBody>
      </p:sp>
      <p:sp>
        <p:nvSpPr>
          <p:cNvPr id="10" name="Footer Placeholder 7"/>
          <p:cNvSpPr>
            <a:spLocks noGrp="1"/>
          </p:cNvSpPr>
          <p:nvPr>
            <p:ph type="ftr" sz="quarter" idx="11"/>
          </p:nvPr>
        </p:nvSpPr>
        <p:spPr/>
        <p:txBody>
          <a:bodyPr/>
          <a:lstStyle>
            <a:lvl1pPr>
              <a:defRPr/>
            </a:lvl1pPr>
          </a:lstStyle>
          <a:p>
            <a:pPr>
              <a:defRPr/>
            </a:pPr>
            <a:endParaRPr lang="en-US"/>
          </a:p>
        </p:txBody>
      </p:sp>
      <p:sp>
        <p:nvSpPr>
          <p:cNvPr id="11" name="Slide Number Placeholder 8"/>
          <p:cNvSpPr>
            <a:spLocks noGrp="1"/>
          </p:cNvSpPr>
          <p:nvPr>
            <p:ph type="sldNum" sz="quarter" idx="12"/>
          </p:nvPr>
        </p:nvSpPr>
        <p:spPr/>
        <p:txBody>
          <a:bodyPr/>
          <a:lstStyle>
            <a:lvl1pPr>
              <a:defRPr/>
            </a:lvl1pPr>
          </a:lstStyle>
          <a:p>
            <a:pPr>
              <a:defRPr/>
            </a:pPr>
            <a:fld id="{B5B08686-353A-4ED1-9B9F-F2F57DBA7EB4}" type="slidenum">
              <a:rPr lang="en-US" altLang="en-US"/>
              <a:pPr>
                <a:defRPr/>
              </a:pPr>
              <a:t>‹#›</a:t>
            </a:fld>
            <a:endParaRPr lang="en-US" altLang="en-US"/>
          </a:p>
        </p:txBody>
      </p:sp>
    </p:spTree>
    <p:extLst>
      <p:ext uri="{BB962C8B-B14F-4D97-AF65-F5344CB8AC3E}">
        <p14:creationId xmlns:p14="http://schemas.microsoft.com/office/powerpoint/2010/main" val="199758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A4FF7DA8-9530-4702-82C1-F92F83ACB20E}" type="datetime1">
              <a:rPr lang="en-US" altLang="en-US"/>
              <a:pPr>
                <a:defRPr/>
              </a:pPr>
              <a:t>6/21/2017</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endParaRPr lang="en-US" altLang="en-US"/>
          </a:p>
        </p:txBody>
      </p:sp>
      <p:sp>
        <p:nvSpPr>
          <p:cNvPr id="5" name="Slide Number Placeholder 5"/>
          <p:cNvSpPr>
            <a:spLocks noGrp="1"/>
          </p:cNvSpPr>
          <p:nvPr>
            <p:ph type="sldNum" sz="quarter" idx="12"/>
          </p:nvPr>
        </p:nvSpPr>
        <p:spPr/>
        <p:txBody>
          <a:bodyPr/>
          <a:lstStyle>
            <a:lvl1pPr>
              <a:defRPr/>
            </a:lvl1pPr>
          </a:lstStyle>
          <a:p>
            <a:pPr>
              <a:defRPr/>
            </a:pPr>
            <a:fld id="{3CCF1A05-4B4C-4BD3-A019-8442CB7F200C}" type="slidenum">
              <a:rPr lang="en-US" altLang="en-US"/>
              <a:pPr>
                <a:defRPr/>
              </a:pPr>
              <a:t>‹#›</a:t>
            </a:fld>
            <a:endParaRPr lang="en-US" altLang="en-US" dirty="0"/>
          </a:p>
        </p:txBody>
      </p:sp>
    </p:spTree>
    <p:extLst>
      <p:ext uri="{BB962C8B-B14F-4D97-AF65-F5344CB8AC3E}">
        <p14:creationId xmlns:p14="http://schemas.microsoft.com/office/powerpoint/2010/main" val="269415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225F6CE-218D-4F29-93ED-F1FB3CF26233}" type="datetime1">
              <a:rPr lang="en-US" altLang="en-US"/>
              <a:pPr>
                <a:defRPr/>
              </a:pPr>
              <a:t>6/21/2017</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pPr>
              <a:defRPr/>
            </a:pPr>
            <a:fld id="{092B8982-BB92-4A32-8835-72566D5B4FFB}" type="slidenum">
              <a:rPr lang="en-US" altLang="en-US"/>
              <a:pPr>
                <a:defRPr/>
              </a:pPr>
              <a:t>‹#›</a:t>
            </a:fld>
            <a:endParaRPr lang="en-US" altLang="en-US" dirty="0"/>
          </a:p>
        </p:txBody>
      </p:sp>
    </p:spTree>
    <p:extLst>
      <p:ext uri="{BB962C8B-B14F-4D97-AF65-F5344CB8AC3E}">
        <p14:creationId xmlns:p14="http://schemas.microsoft.com/office/powerpoint/2010/main" val="324898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7" y="609600"/>
            <a:ext cx="3706889" cy="1821918"/>
          </a:xfrm>
        </p:spPr>
        <p:txBody>
          <a:bodyPr anchor="b"/>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4" y="609600"/>
            <a:ext cx="6411924"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7"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6E2C927-C15F-48B9-9004-8EDDCF88A364}" type="datetime1">
              <a:rPr lang="en-US" altLang="en-US"/>
              <a:pPr>
                <a:defRPr/>
              </a:pPr>
              <a:t>6/21/2017</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0FD3000E-4768-473D-994E-0BFF3972DEF9}" type="slidenum">
              <a:rPr lang="en-US" altLang="en-US"/>
              <a:pPr>
                <a:defRPr/>
              </a:pPr>
              <a:t>‹#›</a:t>
            </a:fld>
            <a:endParaRPr lang="en-US" altLang="en-US" dirty="0"/>
          </a:p>
        </p:txBody>
      </p:sp>
    </p:spTree>
    <p:extLst>
      <p:ext uri="{BB962C8B-B14F-4D97-AF65-F5344CB8AC3E}">
        <p14:creationId xmlns:p14="http://schemas.microsoft.com/office/powerpoint/2010/main" val="4239455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92975" y="609600"/>
            <a:ext cx="3584575" cy="520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96"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3"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13796"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49953FC1-3DA8-4492-9D02-37E1AA5BA458}" type="datetime1">
              <a:rPr lang="en-US"/>
              <a:pPr>
                <a:defRPr/>
              </a:pPr>
              <a:t>6/21/2017</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92A84022-D3C2-4638-B696-79E1CAA9D05E}" type="slidenum">
              <a:rPr lang="en-US" altLang="en-US"/>
              <a:pPr>
                <a:defRPr/>
              </a:pPr>
              <a:t>‹#›</a:t>
            </a:fld>
            <a:endParaRPr lang="en-US" altLang="en-US"/>
          </a:p>
        </p:txBody>
      </p:sp>
    </p:spTree>
    <p:extLst>
      <p:ext uri="{BB962C8B-B14F-4D97-AF65-F5344CB8AC3E}">
        <p14:creationId xmlns:p14="http://schemas.microsoft.com/office/powerpoint/2010/main" val="1070451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4413" y="547688"/>
            <a:ext cx="1014095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806" y="4565255"/>
            <a:ext cx="10355327" cy="543472"/>
          </a:xfrm>
        </p:spPr>
        <p:txBody>
          <a:bodyPr anchor="b"/>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11"/>
            <a:ext cx="9845347"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913795" y="5108728"/>
            <a:ext cx="10353763"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13E69318-5306-48B5-8590-672DFAD78AB1}" type="datetime1">
              <a:rPr lang="en-US" altLang="en-US"/>
              <a:pPr>
                <a:defRPr/>
              </a:pPr>
              <a:t>6/21/2017</a:t>
            </a:fld>
            <a:endParaRPr lang="en-US" altLang="en-US"/>
          </a:p>
        </p:txBody>
      </p:sp>
      <p:sp>
        <p:nvSpPr>
          <p:cNvPr id="7" name="Footer Placeholder 5"/>
          <p:cNvSpPr>
            <a:spLocks noGrp="1"/>
          </p:cNvSpPr>
          <p:nvPr>
            <p:ph type="ftr" sz="quarter" idx="11"/>
          </p:nvPr>
        </p:nvSpPr>
        <p:spPr/>
        <p:txBody>
          <a:bodyPr/>
          <a:lstStyle>
            <a:lvl1pPr>
              <a:defRPr/>
            </a:lvl1pPr>
          </a:lstStyle>
          <a:p>
            <a:pPr>
              <a:defRPr/>
            </a:pPr>
            <a:endParaRPr lang="en-US" altLang="en-US"/>
          </a:p>
        </p:txBody>
      </p:sp>
      <p:sp>
        <p:nvSpPr>
          <p:cNvPr id="8" name="Slide Number Placeholder 6"/>
          <p:cNvSpPr>
            <a:spLocks noGrp="1"/>
          </p:cNvSpPr>
          <p:nvPr>
            <p:ph type="sldNum" sz="quarter" idx="12"/>
          </p:nvPr>
        </p:nvSpPr>
        <p:spPr/>
        <p:txBody>
          <a:bodyPr/>
          <a:lstStyle>
            <a:lvl1pPr>
              <a:defRPr/>
            </a:lvl1pPr>
          </a:lstStyle>
          <a:p>
            <a:pPr>
              <a:defRPr/>
            </a:pPr>
            <a:fld id="{792CC4C0-876A-4EC0-AD05-1B663A77693D}" type="slidenum">
              <a:rPr lang="en-US" altLang="en-US"/>
              <a:pPr>
                <a:defRPr/>
              </a:pPr>
              <a:t>‹#›</a:t>
            </a:fld>
            <a:endParaRPr lang="en-US" altLang="en-US"/>
          </a:p>
        </p:txBody>
      </p:sp>
    </p:spTree>
    <p:extLst>
      <p:ext uri="{BB962C8B-B14F-4D97-AF65-F5344CB8AC3E}">
        <p14:creationId xmlns:p14="http://schemas.microsoft.com/office/powerpoint/2010/main" val="3457801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3" cy="3534344"/>
          </a:xfrm>
        </p:spPr>
        <p:txBody>
          <a:bodyP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B0D6C25-60F1-41D5-B32D-9519EF139851}" type="datetime1">
              <a:rPr lang="en-US" altLang="en-US"/>
              <a:pPr>
                <a:defRPr/>
              </a:pPr>
              <a:t>6/21/2017</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BD16980D-1EB7-49D7-A580-8351827BC9D2}" type="slidenum">
              <a:rPr lang="en-US" altLang="en-US"/>
              <a:pPr>
                <a:defRPr/>
              </a:pPr>
              <a:t>‹#›</a:t>
            </a:fld>
            <a:endParaRPr lang="en-US" altLang="en-US" dirty="0"/>
          </a:p>
        </p:txBody>
      </p:sp>
    </p:spTree>
    <p:extLst>
      <p:ext uri="{BB962C8B-B14F-4D97-AF65-F5344CB8AC3E}">
        <p14:creationId xmlns:p14="http://schemas.microsoft.com/office/powerpoint/2010/main" val="1202812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eaLnBrk="1" hangingPunct="1">
              <a:defRPr/>
            </a:pPr>
            <a:r>
              <a:rPr lang="en-US" sz="8000" dirty="0">
                <a:effectLst/>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hangingPunct="1">
              <a:defRPr/>
            </a:pPr>
            <a:r>
              <a:rPr lang="en-US" sz="8000" dirty="0">
                <a:effectLst/>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5" y="3610034"/>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5"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7" name="Date Placeholder 4"/>
          <p:cNvSpPr>
            <a:spLocks noGrp="1"/>
          </p:cNvSpPr>
          <p:nvPr>
            <p:ph type="dt" sz="half" idx="14"/>
          </p:nvPr>
        </p:nvSpPr>
        <p:spPr/>
        <p:txBody>
          <a:bodyPr/>
          <a:lstStyle>
            <a:lvl1pPr>
              <a:defRPr/>
            </a:lvl1pPr>
          </a:lstStyle>
          <a:p>
            <a:pPr>
              <a:defRPr/>
            </a:pPr>
            <a:fld id="{AE83A502-D7ED-4D6C-B1B7-EAB9FAA99FD3}" type="datetime1">
              <a:rPr lang="en-US"/>
              <a:pPr>
                <a:defRPr/>
              </a:pPr>
              <a:t>6/21/2017</a:t>
            </a:fld>
            <a:endParaRPr lang="en-US"/>
          </a:p>
        </p:txBody>
      </p:sp>
      <p:sp>
        <p:nvSpPr>
          <p:cNvPr id="8" name="Footer Placeholder 5"/>
          <p:cNvSpPr>
            <a:spLocks noGrp="1"/>
          </p:cNvSpPr>
          <p:nvPr>
            <p:ph type="ftr" sz="quarter" idx="15"/>
          </p:nvPr>
        </p:nvSpPr>
        <p:spPr/>
        <p:txBody>
          <a:bodyPr/>
          <a:lstStyle>
            <a:lvl1pPr>
              <a:defRPr/>
            </a:lvl1pPr>
          </a:lstStyle>
          <a:p>
            <a:pPr>
              <a:defRPr/>
            </a:pPr>
            <a:endParaRPr lang="en-US"/>
          </a:p>
        </p:txBody>
      </p:sp>
      <p:sp>
        <p:nvSpPr>
          <p:cNvPr id="9" name="Slide Number Placeholder 6"/>
          <p:cNvSpPr>
            <a:spLocks noGrp="1"/>
          </p:cNvSpPr>
          <p:nvPr>
            <p:ph type="sldNum" sz="quarter" idx="16"/>
          </p:nvPr>
        </p:nvSpPr>
        <p:spPr/>
        <p:txBody>
          <a:bodyPr/>
          <a:lstStyle>
            <a:lvl1pPr>
              <a:defRPr/>
            </a:lvl1pPr>
          </a:lstStyle>
          <a:p>
            <a:pPr>
              <a:defRPr/>
            </a:pPr>
            <a:fld id="{ED3C6D99-650B-46B8-8705-D4898BE50A1B}" type="slidenum">
              <a:rPr lang="en-US" altLang="en-US"/>
              <a:pPr>
                <a:defRPr/>
              </a:pPr>
              <a:t>‹#›</a:t>
            </a:fld>
            <a:endParaRPr lang="en-US" altLang="en-US"/>
          </a:p>
        </p:txBody>
      </p:sp>
    </p:spTree>
    <p:extLst>
      <p:ext uri="{BB962C8B-B14F-4D97-AF65-F5344CB8AC3E}">
        <p14:creationId xmlns:p14="http://schemas.microsoft.com/office/powerpoint/2010/main" val="1814927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5" y="2126944"/>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6"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7A3A9D5-2906-4B23-94E1-183D4E9A3C15}" type="datetime1">
              <a:rPr lang="en-US" altLang="en-US"/>
              <a:pPr>
                <a:defRPr/>
              </a:pPr>
              <a:t>6/21/2017</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A944121D-6A9A-41B4-956A-B462DF63339C}" type="slidenum">
              <a:rPr lang="en-US" altLang="en-US"/>
              <a:pPr>
                <a:defRPr/>
              </a:pPr>
              <a:t>‹#›</a:t>
            </a:fld>
            <a:endParaRPr lang="en-US" altLang="en-US" dirty="0"/>
          </a:p>
        </p:txBody>
      </p:sp>
    </p:spTree>
    <p:extLst>
      <p:ext uri="{BB962C8B-B14F-4D97-AF65-F5344CB8AC3E}">
        <p14:creationId xmlns:p14="http://schemas.microsoft.com/office/powerpoint/2010/main" val="1981896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3"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Date Placeholder 3"/>
          <p:cNvSpPr>
            <a:spLocks noGrp="1"/>
          </p:cNvSpPr>
          <p:nvPr>
            <p:ph type="dt" sz="half" idx="18"/>
          </p:nvPr>
        </p:nvSpPr>
        <p:spPr/>
        <p:txBody>
          <a:bodyPr/>
          <a:lstStyle>
            <a:lvl1pPr>
              <a:defRPr/>
            </a:lvl1pPr>
          </a:lstStyle>
          <a:p>
            <a:pPr>
              <a:defRPr/>
            </a:pPr>
            <a:fld id="{3E213AB3-0828-4682-B675-F1DEE7A062C9}" type="datetime1">
              <a:rPr lang="en-US" altLang="en-US"/>
              <a:pPr>
                <a:defRPr/>
              </a:pPr>
              <a:t>6/21/2017</a:t>
            </a:fld>
            <a:endParaRPr lang="en-US" altLang="en-US" dirty="0"/>
          </a:p>
        </p:txBody>
      </p:sp>
      <p:sp>
        <p:nvSpPr>
          <p:cNvPr id="14" name="Footer Placeholder 4"/>
          <p:cNvSpPr>
            <a:spLocks noGrp="1"/>
          </p:cNvSpPr>
          <p:nvPr>
            <p:ph type="ftr" sz="quarter" idx="19"/>
          </p:nvPr>
        </p:nvSpPr>
        <p:spPr/>
        <p:txBody>
          <a:bodyPr/>
          <a:lstStyle>
            <a:lvl1pPr>
              <a:defRPr/>
            </a:lvl1pPr>
          </a:lstStyle>
          <a:p>
            <a:pPr>
              <a:defRPr/>
            </a:pPr>
            <a:endParaRPr lang="en-US" altLang="en-US"/>
          </a:p>
        </p:txBody>
      </p:sp>
      <p:sp>
        <p:nvSpPr>
          <p:cNvPr id="16" name="Slide Number Placeholder 5"/>
          <p:cNvSpPr>
            <a:spLocks noGrp="1"/>
          </p:cNvSpPr>
          <p:nvPr>
            <p:ph type="sldNum" sz="quarter" idx="20"/>
          </p:nvPr>
        </p:nvSpPr>
        <p:spPr/>
        <p:txBody>
          <a:bodyPr/>
          <a:lstStyle>
            <a:lvl1pPr>
              <a:defRPr/>
            </a:lvl1pPr>
          </a:lstStyle>
          <a:p>
            <a:pPr>
              <a:defRPr/>
            </a:pPr>
            <a:fld id="{4C4E8782-3E84-42D5-A941-CC0D463FC556}" type="slidenum">
              <a:rPr lang="en-US" altLang="en-US"/>
              <a:pPr>
                <a:defRPr/>
              </a:pPr>
              <a:t>‹#›</a:t>
            </a:fld>
            <a:endParaRPr lang="en-US" altLang="en-US" dirty="0"/>
          </a:p>
        </p:txBody>
      </p:sp>
    </p:spTree>
    <p:extLst>
      <p:ext uri="{BB962C8B-B14F-4D97-AF65-F5344CB8AC3E}">
        <p14:creationId xmlns:p14="http://schemas.microsoft.com/office/powerpoint/2010/main" val="3477632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8525"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5"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03725"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6"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5913"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p:cNvSpPr>
            <a:spLocks noGrp="1"/>
          </p:cNvSpPr>
          <p:nvPr>
            <p:ph type="title"/>
          </p:nvPr>
        </p:nvSpPr>
        <p:spPr>
          <a:xfrm>
            <a:off x="913795"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18103"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1" name="Text Placeholder 3"/>
          <p:cNvSpPr>
            <a:spLocks noGrp="1"/>
          </p:cNvSpPr>
          <p:nvPr>
            <p:ph type="body" sz="half" idx="18"/>
          </p:nvPr>
        </p:nvSpPr>
        <p:spPr>
          <a:xfrm>
            <a:off x="913795" y="4480370"/>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19"/>
          </p:nvPr>
        </p:nvSpPr>
        <p:spPr>
          <a:xfrm>
            <a:off x="4441435" y="4480369"/>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75699"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7" name="Text Placeholder 3"/>
          <p:cNvSpPr>
            <a:spLocks noGrp="1"/>
          </p:cNvSpPr>
          <p:nvPr>
            <p:ph type="body" sz="half" idx="20"/>
          </p:nvPr>
        </p:nvSpPr>
        <p:spPr>
          <a:xfrm>
            <a:off x="7966572" y="4480367"/>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2"/>
          <p:cNvSpPr>
            <a:spLocks noGrp="1"/>
          </p:cNvSpPr>
          <p:nvPr>
            <p:ph type="dt" sz="half" idx="23"/>
          </p:nvPr>
        </p:nvSpPr>
        <p:spPr/>
        <p:txBody>
          <a:bodyPr/>
          <a:lstStyle>
            <a:lvl1pPr>
              <a:defRPr/>
            </a:lvl1pPr>
          </a:lstStyle>
          <a:p>
            <a:pPr>
              <a:defRPr/>
            </a:pPr>
            <a:fld id="{844B1CED-1591-4651-86BC-B9EF6733201D}" type="datetime1">
              <a:rPr lang="en-US" altLang="en-US"/>
              <a:pPr>
                <a:defRPr/>
              </a:pPr>
              <a:t>6/21/2017</a:t>
            </a:fld>
            <a:endParaRPr lang="en-US" altLang="en-US"/>
          </a:p>
        </p:txBody>
      </p:sp>
      <p:sp>
        <p:nvSpPr>
          <p:cNvPr id="16" name="Footer Placeholder 3"/>
          <p:cNvSpPr>
            <a:spLocks noGrp="1"/>
          </p:cNvSpPr>
          <p:nvPr>
            <p:ph type="ftr" sz="quarter" idx="24"/>
          </p:nvPr>
        </p:nvSpPr>
        <p:spPr/>
        <p:txBody>
          <a:bodyPr/>
          <a:lstStyle>
            <a:lvl1pPr>
              <a:defRPr/>
            </a:lvl1pPr>
          </a:lstStyle>
          <a:p>
            <a:pPr>
              <a:defRPr/>
            </a:pPr>
            <a:endParaRPr lang="en-US" altLang="en-US"/>
          </a:p>
        </p:txBody>
      </p:sp>
      <p:sp>
        <p:nvSpPr>
          <p:cNvPr id="17" name="Slide Number Placeholder 4"/>
          <p:cNvSpPr>
            <a:spLocks noGrp="1"/>
          </p:cNvSpPr>
          <p:nvPr>
            <p:ph type="sldNum" sz="quarter" idx="25"/>
          </p:nvPr>
        </p:nvSpPr>
        <p:spPr/>
        <p:txBody>
          <a:bodyPr/>
          <a:lstStyle>
            <a:lvl1pPr>
              <a:defRPr/>
            </a:lvl1pPr>
          </a:lstStyle>
          <a:p>
            <a:pPr>
              <a:defRPr/>
            </a:pPr>
            <a:fld id="{008528D3-C10A-47AA-9F20-B6971ECB83FA}" type="slidenum">
              <a:rPr lang="en-US" altLang="en-US"/>
              <a:pPr>
                <a:defRPr/>
              </a:pPr>
              <a:t>‹#›</a:t>
            </a:fld>
            <a:endParaRPr lang="en-US" altLang="en-US"/>
          </a:p>
        </p:txBody>
      </p:sp>
    </p:spTree>
    <p:extLst>
      <p:ext uri="{BB962C8B-B14F-4D97-AF65-F5344CB8AC3E}">
        <p14:creationId xmlns:p14="http://schemas.microsoft.com/office/powerpoint/2010/main" val="2009752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09A30E4-8ED1-4FCB-B2E6-2529625C381D}" type="datetime1">
              <a:rPr lang="en-US" altLang="en-US"/>
              <a:pPr>
                <a:defRPr/>
              </a:pPr>
              <a:t>6/21/2017</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F2C17B0A-A768-46C3-BAFF-8E3AD117BD93}" type="slidenum">
              <a:rPr lang="en-US" altLang="en-US"/>
              <a:pPr>
                <a:defRPr/>
              </a:pPr>
              <a:t>‹#›</a:t>
            </a:fld>
            <a:endParaRPr lang="en-US" altLang="en-US" dirty="0"/>
          </a:p>
        </p:txBody>
      </p:sp>
    </p:spTree>
    <p:extLst>
      <p:ext uri="{BB962C8B-B14F-4D97-AF65-F5344CB8AC3E}">
        <p14:creationId xmlns:p14="http://schemas.microsoft.com/office/powerpoint/2010/main" val="933379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70" y="609601"/>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601"/>
            <a:ext cx="7916872"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37731FB-AE23-488E-9608-83F5F6BF4494}" type="datetime1">
              <a:rPr lang="en-US" altLang="en-US"/>
              <a:pPr>
                <a:defRPr/>
              </a:pPr>
              <a:t>6/21/2017</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AB9E47E2-D8F3-4A84-8F08-8C03CD8CF989}" type="slidenum">
              <a:rPr lang="en-US" altLang="en-US"/>
              <a:pPr>
                <a:defRPr/>
              </a:pPr>
              <a:t>‹#›</a:t>
            </a:fld>
            <a:endParaRPr lang="en-US" altLang="en-US" dirty="0"/>
          </a:p>
        </p:txBody>
      </p:sp>
    </p:spTree>
    <p:extLst>
      <p:ext uri="{BB962C8B-B14F-4D97-AF65-F5344CB8AC3E}">
        <p14:creationId xmlns:p14="http://schemas.microsoft.com/office/powerpoint/2010/main" val="943037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eaLnBrk="1" hangingPunct="1">
              <a:defRPr sz="1800">
                <a:solidFill>
                  <a:schemeClr val="tx1">
                    <a:lumMod val="95000"/>
                  </a:schemeClr>
                </a:solidFill>
                <a:effectLst>
                  <a:outerShdw blurRad="50800" dist="38100" dir="2700000" algn="tl" rotWithShape="0">
                    <a:schemeClr val="bg1">
                      <a:alpha val="43000"/>
                    </a:schemeClr>
                  </a:outerShdw>
                </a:effectLst>
              </a:defRPr>
            </a:lvl1pPr>
          </a:lstStyle>
          <a:p>
            <a:pPr>
              <a:defRPr/>
            </a:pPr>
            <a:fld id="{1ACA52F0-0E74-4868-9F5D-18FDC76E2C21}" type="datetime1">
              <a:rPr lang="en-US" altLang="en-US"/>
              <a:pPr>
                <a:defRPr/>
              </a:pPr>
              <a:t>6/21/2017</a:t>
            </a:fld>
            <a:endParaRPr lang="en-US" altLang="en-US" dirty="0"/>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eaLnBrk="1" hangingPunct="1">
              <a:defRPr sz="1000">
                <a:solidFill>
                  <a:schemeClr val="tx1">
                    <a:lumMod val="95000"/>
                  </a:schemeClr>
                </a:solidFill>
                <a:effectLst>
                  <a:outerShdw blurRad="50800" dist="38100" dir="2700000" algn="tl" rotWithShape="0">
                    <a:schemeClr val="bg1">
                      <a:alpha val="43000"/>
                    </a:schemeClr>
                  </a:outerShdw>
                </a:effectLst>
              </a:defRPr>
            </a:lvl1pPr>
          </a:lstStyle>
          <a:p>
            <a:pPr>
              <a:defRPr/>
            </a:pPr>
            <a:endParaRPr lang="en-US" altLang="en-US"/>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solidFill>
                  <a:srgbClr val="F2F2F2"/>
                </a:solidFill>
                <a:effectLst>
                  <a:outerShdw blurRad="38100" dist="38100" dir="2700000" algn="tl">
                    <a:srgbClr val="212123"/>
                  </a:outerShdw>
                </a:effectLst>
              </a:defRPr>
            </a:lvl1pPr>
          </a:lstStyle>
          <a:p>
            <a:pPr>
              <a:defRPr/>
            </a:pPr>
            <a:fld id="{64FF8666-D652-428D-BEE4-1FE90C6EAA5E}" type="slidenum">
              <a:rPr lang="en-US" altLang="en-US"/>
              <a:pPr>
                <a:defRPr/>
              </a:pPr>
              <a:t>‹#›</a:t>
            </a:fld>
            <a:endParaRPr lang="en-US" altLang="en-US" dirty="0"/>
          </a:p>
        </p:txBody>
      </p:sp>
    </p:spTree>
  </p:cSld>
  <p:clrMap bg1="dk1" tx1="lt1" bg2="dk2" tx2="lt2" accent1="accent1" accent2="accent2" accent3="accent3" accent4="accent4" accent5="accent5" accent6="accent6" hlink="hlink" folHlink="folHlink"/>
  <p:sldLayoutIdLst>
    <p:sldLayoutId id="2147484381" r:id="rId1"/>
    <p:sldLayoutId id="2147484370" r:id="rId2"/>
    <p:sldLayoutId id="2147484371" r:id="rId3"/>
    <p:sldLayoutId id="2147484372" r:id="rId4"/>
    <p:sldLayoutId id="2147484382" r:id="rId5"/>
    <p:sldLayoutId id="2147484373" r:id="rId6"/>
    <p:sldLayoutId id="2147484374" r:id="rId7"/>
    <p:sldLayoutId id="2147484375" r:id="rId8"/>
    <p:sldLayoutId id="2147484383" r:id="rId9"/>
    <p:sldLayoutId id="2147484384" r:id="rId10"/>
    <p:sldLayoutId id="2147484376" r:id="rId11"/>
    <p:sldLayoutId id="2147484385" r:id="rId12"/>
    <p:sldLayoutId id="2147484377" r:id="rId13"/>
    <p:sldLayoutId id="2147484378" r:id="rId14"/>
    <p:sldLayoutId id="2147484386" r:id="rId15"/>
    <p:sldLayoutId id="2147484379" r:id="rId16"/>
    <p:sldLayoutId id="2147484380" r:id="rId17"/>
  </p:sldLayoutIdLst>
  <p:hf hdr="0" ftr="0" dt="0"/>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anose="020B0603020202020204" pitchFamily="34" charset="0"/>
          <a:cs typeface="Trebuchet MS"/>
        </a:defRPr>
      </a:lvl1pPr>
      <a:lvl2pPr algn="ctr" defTabSz="457200" rtl="0" eaLnBrk="0" fontAlgn="base" hangingPunct="0">
        <a:spcBef>
          <a:spcPct val="0"/>
        </a:spcBef>
        <a:spcAft>
          <a:spcPct val="0"/>
        </a:spcAft>
        <a:defRPr sz="4000">
          <a:solidFill>
            <a:schemeClr val="tx2"/>
          </a:solidFill>
          <a:latin typeface="Calisto MT" panose="02040603050505030304" pitchFamily="18" charset="0"/>
          <a:ea typeface="Trebuchet MS" panose="020B0603020202020204" pitchFamily="34" charset="0"/>
          <a:cs typeface="Trebuchet MS" panose="020B0603020202020204" pitchFamily="34" charset="0"/>
        </a:defRPr>
      </a:lvl2pPr>
      <a:lvl3pPr algn="ctr" defTabSz="457200" rtl="0" eaLnBrk="0" fontAlgn="base" hangingPunct="0">
        <a:spcBef>
          <a:spcPct val="0"/>
        </a:spcBef>
        <a:spcAft>
          <a:spcPct val="0"/>
        </a:spcAft>
        <a:defRPr sz="4000">
          <a:solidFill>
            <a:schemeClr val="tx2"/>
          </a:solidFill>
          <a:latin typeface="Calisto MT" panose="02040603050505030304" pitchFamily="18" charset="0"/>
          <a:ea typeface="Trebuchet MS" panose="020B0603020202020204" pitchFamily="34" charset="0"/>
          <a:cs typeface="Trebuchet MS" panose="020B0603020202020204" pitchFamily="34" charset="0"/>
        </a:defRPr>
      </a:lvl3pPr>
      <a:lvl4pPr algn="ctr" defTabSz="457200" rtl="0" eaLnBrk="0" fontAlgn="base" hangingPunct="0">
        <a:spcBef>
          <a:spcPct val="0"/>
        </a:spcBef>
        <a:spcAft>
          <a:spcPct val="0"/>
        </a:spcAft>
        <a:defRPr sz="4000">
          <a:solidFill>
            <a:schemeClr val="tx2"/>
          </a:solidFill>
          <a:latin typeface="Calisto MT" panose="02040603050505030304" pitchFamily="18" charset="0"/>
          <a:ea typeface="Trebuchet MS" panose="020B0603020202020204" pitchFamily="34" charset="0"/>
          <a:cs typeface="Trebuchet MS" panose="020B0603020202020204" pitchFamily="34" charset="0"/>
        </a:defRPr>
      </a:lvl4pPr>
      <a:lvl5pPr algn="ctr" defTabSz="457200" rtl="0" eaLnBrk="0" fontAlgn="base" hangingPunct="0">
        <a:spcBef>
          <a:spcPct val="0"/>
        </a:spcBef>
        <a:spcAft>
          <a:spcPct val="0"/>
        </a:spcAft>
        <a:defRPr sz="4000">
          <a:solidFill>
            <a:schemeClr val="tx2"/>
          </a:solidFill>
          <a:latin typeface="Calisto MT" panose="02040603050505030304" pitchFamily="18" charset="0"/>
          <a:ea typeface="Trebuchet MS" panose="020B0603020202020204" pitchFamily="34" charset="0"/>
          <a:cs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anose="05020102010507070707"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anose="05020102010507070707" pitchFamily="18" charset="2"/>
        <a:buChar char=""/>
        <a:defRPr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anose="05020102010507070707"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anose="05020102010507070707"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anose="05020102010507070707"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emf"/><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2.gif"/><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4.gif"/><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13" Type="http://schemas.openxmlformats.org/officeDocument/2006/relationships/image" Target="../media/image23.jpeg"/><Relationship Id="rId3" Type="http://schemas.openxmlformats.org/officeDocument/2006/relationships/image" Target="../media/image7.jpeg"/><Relationship Id="rId7" Type="http://schemas.openxmlformats.org/officeDocument/2006/relationships/image" Target="../media/image17.jpeg"/><Relationship Id="rId12"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9.gif"/><Relationship Id="rId9" Type="http://schemas.openxmlformats.org/officeDocument/2006/relationships/image" Target="../media/image19.jpeg"/><Relationship Id="rId1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9.gif"/><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30.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9.gif"/><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32.jpeg"/><Relationship Id="rId4"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3.gif"/><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9.gif"/></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gif"/><Relationship Id="rId5" Type="http://schemas.openxmlformats.org/officeDocument/2006/relationships/image" Target="../media/image35.gif"/><Relationship Id="rId4" Type="http://schemas.openxmlformats.org/officeDocument/2006/relationships/image" Target="../media/image9.gif"/></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7.gif"/><Relationship Id="rId4" Type="http://schemas.openxmlformats.org/officeDocument/2006/relationships/image" Target="../media/image9.gif"/></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8.gif"/><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9.gif"/></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42.gif"/></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43.gif"/></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44.gif"/></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9.gif"/></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51.gif"/></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52.gif"/></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53.gif"/></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9.gif"/></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57.gif"/><Relationship Id="rId4" Type="http://schemas.openxmlformats.org/officeDocument/2006/relationships/image" Target="../media/image9.gif"/></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58.gif"/><Relationship Id="rId4" Type="http://schemas.openxmlformats.org/officeDocument/2006/relationships/image" Target="../media/image9.gif"/></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9.gif"/></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62.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9.gif"/></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63.png"/><Relationship Id="rId4" Type="http://schemas.openxmlformats.org/officeDocument/2006/relationships/image" Target="../media/image9.gif"/></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6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9.gif"/></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67.jpeg"/><Relationship Id="rId4" Type="http://schemas.openxmlformats.org/officeDocument/2006/relationships/image" Target="../media/image9.gif"/></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70.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9.gif"/></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71.png"/><Relationship Id="rId4" Type="http://schemas.openxmlformats.org/officeDocument/2006/relationships/image" Target="../media/image9.gif"/></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74.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9.gif"/></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75.jpeg"/><Relationship Id="rId4" Type="http://schemas.openxmlformats.org/officeDocument/2006/relationships/image" Target="../media/image9.gif"/></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78.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9.gif"/></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79.png"/><Relationship Id="rId4" Type="http://schemas.openxmlformats.org/officeDocument/2006/relationships/image" Target="../media/image9.gif"/></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82.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9.gif"/></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83.png"/><Relationship Id="rId4" Type="http://schemas.openxmlformats.org/officeDocument/2006/relationships/image" Target="../media/image9.gif"/></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86.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9.gif"/></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89.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9.gif"/></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gif"/><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5.jpe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gif"/></Relationships>
</file>

<file path=ppt/slides/_rels/slide44.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97.emf"/><Relationship Id="rId4" Type="http://schemas.openxmlformats.org/officeDocument/2006/relationships/image" Target="../media/image9.gif"/></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98.emf"/><Relationship Id="rId4" Type="http://schemas.openxmlformats.org/officeDocument/2006/relationships/image" Target="../media/image9.gif"/></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99.emf"/><Relationship Id="rId4" Type="http://schemas.openxmlformats.org/officeDocument/2006/relationships/image" Target="../media/image9.gif"/></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image" Target="../media/image9.gif"/></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105.png"/><Relationship Id="rId5" Type="http://schemas.openxmlformats.org/officeDocument/2006/relationships/image" Target="../media/image104.png"/><Relationship Id="rId4"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duotone>
              <a:schemeClr val="bg2">
                <a:shade val="45000"/>
                <a:satMod val="135000"/>
              </a:schemeClr>
              <a:prstClr val="white"/>
            </a:duotone>
          </a:blip>
          <a:stretch>
            <a:fillRect/>
          </a:stretch>
        </p:blipFill>
        <p:spPr>
          <a:xfrm>
            <a:off x="1488251" y="770732"/>
            <a:ext cx="8482831" cy="5655221"/>
          </a:xfrm>
          <a:prstGeom prst="rect">
            <a:avLst/>
          </a:prstGeom>
          <a:effectLst>
            <a:outerShdw blurRad="50800" dist="50800" dir="5400000" algn="ctr" rotWithShape="0">
              <a:srgbClr val="000000"/>
            </a:outerShdw>
            <a:softEdge rad="127000"/>
          </a:effectLst>
        </p:spPr>
      </p:pic>
      <p:sp>
        <p:nvSpPr>
          <p:cNvPr id="21506" name="Title 1"/>
          <p:cNvSpPr>
            <a:spLocks noGrp="1"/>
          </p:cNvSpPr>
          <p:nvPr>
            <p:ph type="ctrTitle"/>
          </p:nvPr>
        </p:nvSpPr>
        <p:spPr/>
        <p:txBody>
          <a:bodyPr>
            <a:normAutofit fontScale="90000"/>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sp>
        <p:nvSpPr>
          <p:cNvPr id="3" name="Subtitle 2"/>
          <p:cNvSpPr>
            <a:spLocks noGrp="1"/>
          </p:cNvSpPr>
          <p:nvPr>
            <p:ph type="subTitle" idx="1"/>
          </p:nvPr>
        </p:nvSpPr>
        <p:spPr>
          <a:xfrm>
            <a:off x="1009648" y="994576"/>
            <a:ext cx="9440035" cy="1549929"/>
          </a:xfrm>
        </p:spPr>
        <p:txBody>
          <a:bodyPr>
            <a:normAutofit fontScale="25000" lnSpcReduction="20000"/>
          </a:bodyPr>
          <a:lstStyle/>
          <a:p>
            <a:pPr>
              <a:defRPr/>
            </a:pPr>
            <a:r>
              <a:rPr lang="en-US" sz="14400" b="1" dirty="0" smtClean="0">
                <a:solidFill>
                  <a:schemeClr val="bg1"/>
                </a:solidFill>
                <a:latin typeface="Calibri" panose="020F0502020204030204" pitchFamily="34" charset="0"/>
              </a:rPr>
              <a:t>Rhode Island Department of Environmental Management</a:t>
            </a:r>
          </a:p>
          <a:p>
            <a:pPr>
              <a:defRPr/>
            </a:pPr>
            <a:r>
              <a:rPr lang="en-US" sz="14400" b="1" dirty="0" smtClean="0">
                <a:solidFill>
                  <a:schemeClr val="bg1"/>
                </a:solidFill>
                <a:latin typeface="Calibri" panose="020F0502020204030204" pitchFamily="34" charset="0"/>
              </a:rPr>
              <a:t>Exceptional Event Analysis </a:t>
            </a:r>
          </a:p>
          <a:p>
            <a:pPr>
              <a:defRPr/>
            </a:pPr>
            <a:r>
              <a:rPr lang="en-US" sz="14400" b="1" dirty="0" smtClean="0">
                <a:solidFill>
                  <a:schemeClr val="bg1"/>
                </a:solidFill>
                <a:latin typeface="Calibri" panose="020F0502020204030204" pitchFamily="34" charset="0"/>
              </a:rPr>
              <a:t>5/25/16 and 5/26/16</a:t>
            </a:r>
          </a:p>
          <a:p>
            <a:pPr>
              <a:defRPr/>
            </a:pPr>
            <a:r>
              <a:rPr lang="en-US" sz="14400" b="1" dirty="0" smtClean="0">
                <a:solidFill>
                  <a:schemeClr val="bg1"/>
                </a:solidFill>
                <a:latin typeface="Calibri" panose="020F0502020204030204" pitchFamily="34" charset="0"/>
              </a:rPr>
              <a:t>Darren J. Austin </a:t>
            </a:r>
          </a:p>
          <a:p>
            <a:pPr>
              <a:defRPr/>
            </a:pPr>
            <a:r>
              <a:rPr lang="en-US" sz="14400" b="1" dirty="0" smtClean="0">
                <a:solidFill>
                  <a:schemeClr val="bg1"/>
                </a:solidFill>
                <a:latin typeface="Calibri" panose="020F0502020204030204" pitchFamily="34" charset="0"/>
              </a:rPr>
              <a:t>June 20, </a:t>
            </a:r>
            <a:r>
              <a:rPr lang="en-US" sz="14400" b="1" dirty="0" smtClean="0">
                <a:solidFill>
                  <a:schemeClr val="bg1"/>
                </a:solidFill>
                <a:latin typeface="Calibri" panose="020F0502020204030204" pitchFamily="34" charset="0"/>
              </a:rPr>
              <a:t>2017</a:t>
            </a:r>
          </a:p>
          <a:p>
            <a:pPr>
              <a:defRPr/>
            </a:pPr>
            <a:endParaRPr lang="en-US" dirty="0" smtClean="0">
              <a:latin typeface="Calibri" panose="020F0502020204030204" pitchFamily="34" charset="0"/>
            </a:endParaRPr>
          </a:p>
        </p:txBody>
      </p:sp>
      <p:pic>
        <p:nvPicPr>
          <p:cNvPr id="9221"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23425" y="114300"/>
            <a:ext cx="2709863"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a:xfrm>
            <a:off x="10663238" y="5927725"/>
            <a:ext cx="631825" cy="439738"/>
          </a:xfrm>
        </p:spPr>
        <p:txBody>
          <a:bodyPr/>
          <a:lstStyle/>
          <a:p>
            <a:pPr>
              <a:defRPr/>
            </a:pPr>
            <a:fld id="{0541C318-E997-4E39-9F08-A617A99D7830}" type="slidenum">
              <a:rPr lang="en-US" altLang="en-US" smtClean="0"/>
              <a:pPr>
                <a:defRPr/>
              </a:pPr>
              <a:t>0</a:t>
            </a:fld>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alphaModFix amt="0"/>
          </a:blip>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126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pPr>
              <a:defRPr/>
            </a:pPr>
            <a:fld id="{47F1EB17-E295-4EA7-9843-294A491567B0}" type="slidenum">
              <a:rPr lang="en-US" altLang="en-US"/>
              <a:pPr>
                <a:defRPr/>
              </a:pPr>
              <a:t>1</a:t>
            </a:fld>
            <a:endParaRPr lang="en-US" altLang="en-US"/>
          </a:p>
        </p:txBody>
      </p:sp>
      <p:pic>
        <p:nvPicPr>
          <p:cNvPr id="1126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3738" y="96838"/>
            <a:ext cx="9674225" cy="666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1331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E6861DB1-F657-4C92-B33E-BC457B8608A5}" type="slidenum">
              <a:rPr lang="en-US" altLang="en-US"/>
              <a:pPr>
                <a:defRPr/>
              </a:pPr>
              <a:t>2</a:t>
            </a:fld>
            <a:endParaRPr lang="en-US" altLang="en-US"/>
          </a:p>
        </p:txBody>
      </p:sp>
      <p:pic>
        <p:nvPicPr>
          <p:cNvPr id="13317" name="Picture 2" descr="C:\Users\Darren.Austin.ENTERPRISE\Downloads\output_5jVLUY (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1450" y="177800"/>
            <a:ext cx="8809038" cy="659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Box 2"/>
          <p:cNvSpPr txBox="1">
            <a:spLocks noChangeArrowheads="1"/>
          </p:cNvSpPr>
          <p:nvPr/>
        </p:nvSpPr>
        <p:spPr bwMode="auto">
          <a:xfrm>
            <a:off x="9307513" y="2106613"/>
            <a:ext cx="2736850" cy="1754187"/>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A persistent area of high </a:t>
            </a:r>
          </a:p>
          <a:p>
            <a:r>
              <a:rPr lang="en-US" altLang="en-US"/>
              <a:t>pressure dominated</a:t>
            </a:r>
          </a:p>
          <a:p>
            <a:r>
              <a:rPr lang="en-US" altLang="en-US"/>
              <a:t>the Midwest 5/19-5/23.</a:t>
            </a:r>
          </a:p>
          <a:p>
            <a:r>
              <a:rPr lang="en-US" altLang="en-US"/>
              <a:t>By 5/24, high pressure</a:t>
            </a:r>
          </a:p>
          <a:p>
            <a:r>
              <a:rPr lang="en-US" altLang="en-US"/>
              <a:t>and the plume migrated </a:t>
            </a:r>
          </a:p>
          <a:p>
            <a:r>
              <a:rPr lang="en-US" altLang="en-US"/>
              <a:t>east.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536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3675" y="139700"/>
            <a:ext cx="8607425" cy="646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Box 2"/>
          <p:cNvSpPr txBox="1">
            <a:spLocks noChangeArrowheads="1"/>
          </p:cNvSpPr>
          <p:nvPr/>
        </p:nvSpPr>
        <p:spPr bwMode="auto">
          <a:xfrm>
            <a:off x="9029700" y="1727200"/>
            <a:ext cx="3095625" cy="2032000"/>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Land surface temperature </a:t>
            </a:r>
          </a:p>
          <a:p>
            <a:r>
              <a:rPr lang="en-US" altLang="en-US"/>
              <a:t>anomalies from April 26 </a:t>
            </a:r>
          </a:p>
          <a:p>
            <a:r>
              <a:rPr lang="en-US" altLang="en-US"/>
              <a:t>through May 3, 2016 over </a:t>
            </a:r>
          </a:p>
          <a:p>
            <a:r>
              <a:rPr lang="en-US" altLang="en-US"/>
              <a:t>Canada and the northern </a:t>
            </a:r>
          </a:p>
          <a:p>
            <a:r>
              <a:rPr lang="en-US" altLang="en-US"/>
              <a:t>U.S., relative to the 2000-</a:t>
            </a:r>
          </a:p>
          <a:p>
            <a:r>
              <a:rPr lang="en-US" altLang="en-US"/>
              <a:t>2010 average. (NASA Earth </a:t>
            </a:r>
          </a:p>
          <a:p>
            <a:r>
              <a:rPr lang="en-US" altLang="en-US"/>
              <a:t>Observatory)</a:t>
            </a:r>
          </a:p>
        </p:txBody>
      </p:sp>
      <p:sp>
        <p:nvSpPr>
          <p:cNvPr id="2" name="Slide Number Placeholder 1"/>
          <p:cNvSpPr>
            <a:spLocks noGrp="1"/>
          </p:cNvSpPr>
          <p:nvPr>
            <p:ph type="sldNum" sz="quarter" idx="12"/>
          </p:nvPr>
        </p:nvSpPr>
        <p:spPr/>
        <p:txBody>
          <a:bodyPr/>
          <a:lstStyle/>
          <a:p>
            <a:pPr>
              <a:defRPr/>
            </a:pPr>
            <a:fld id="{D1092E9A-8118-4827-8A5D-78C4669CE9C6}" type="slidenum">
              <a:rPr lang="en-US" altLang="en-US"/>
              <a:pPr>
                <a:defRPr/>
              </a:pPr>
              <a:t>3</a:t>
            </a:fld>
            <a:endParaRPr lang="en-US"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11943" y="2481942"/>
            <a:ext cx="11168419" cy="6491588"/>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1741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1"/>
          <p:cNvSpPr txBox="1">
            <a:spLocks noChangeArrowheads="1"/>
          </p:cNvSpPr>
          <p:nvPr/>
        </p:nvSpPr>
        <p:spPr bwMode="auto">
          <a:xfrm>
            <a:off x="5651500" y="37465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17413" name="TextBox 3"/>
          <p:cNvSpPr txBox="1">
            <a:spLocks noChangeArrowheads="1"/>
          </p:cNvSpPr>
          <p:nvPr/>
        </p:nvSpPr>
        <p:spPr bwMode="auto">
          <a:xfrm>
            <a:off x="9164638" y="1306513"/>
            <a:ext cx="2222500" cy="4524375"/>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The Hazards Mapping system (HMS) creates a daily fire smoke analysis for the US and Canada using sensors and environmental satellite data.   Note vast areas of smoke from Ft. McMurray represented by shades of gray.  Fire hot spots are indicated in red.  </a:t>
            </a:r>
          </a:p>
        </p:txBody>
      </p:sp>
      <p:sp>
        <p:nvSpPr>
          <p:cNvPr id="2" name="Slide Number Placeholder 1"/>
          <p:cNvSpPr>
            <a:spLocks noGrp="1"/>
          </p:cNvSpPr>
          <p:nvPr>
            <p:ph type="sldNum" sz="quarter" idx="12"/>
          </p:nvPr>
        </p:nvSpPr>
        <p:spPr/>
        <p:txBody>
          <a:bodyPr/>
          <a:lstStyle/>
          <a:p>
            <a:pPr>
              <a:defRPr/>
            </a:pPr>
            <a:fld id="{D0CE4F6E-CABB-4CA8-83BF-5497EC3F50D2}" type="slidenum">
              <a:rPr lang="en-US" altLang="en-US"/>
              <a:pPr>
                <a:defRPr/>
              </a:pPr>
              <a:t>4</a:t>
            </a:fld>
            <a:endParaRPr lang="en-US" altLang="en-US"/>
          </a:p>
        </p:txBody>
      </p:sp>
      <p:pic>
        <p:nvPicPr>
          <p:cNvPr id="17415" name="Picture 11" descr="C:\Users\Darren.Austin.ENTERPRISE\Downloads\output_shTgKs.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22238" y="142875"/>
            <a:ext cx="8907462" cy="6518275"/>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64920" y="-762000"/>
            <a:ext cx="9453880" cy="629412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945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02638" y="-876300"/>
            <a:ext cx="1778000" cy="217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00113" y="161925"/>
            <a:ext cx="6826250" cy="636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76313" y="133350"/>
            <a:ext cx="6632575" cy="643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947738" y="157163"/>
            <a:ext cx="6705600" cy="637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76313" y="147638"/>
            <a:ext cx="6632575" cy="640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971550" y="128588"/>
            <a:ext cx="6645275"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5" name="TextBox 11"/>
          <p:cNvSpPr txBox="1">
            <a:spLocks noChangeArrowheads="1"/>
          </p:cNvSpPr>
          <p:nvPr/>
        </p:nvSpPr>
        <p:spPr bwMode="auto">
          <a:xfrm>
            <a:off x="2870200" y="1798638"/>
            <a:ext cx="207963"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13" name="Picture 12"/>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981075" y="157163"/>
            <a:ext cx="6621463" cy="637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976313" y="61913"/>
            <a:ext cx="6632575" cy="662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971550" y="95250"/>
            <a:ext cx="6645275" cy="653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9" name="TextBox 17"/>
          <p:cNvSpPr txBox="1">
            <a:spLocks noChangeArrowheads="1"/>
          </p:cNvSpPr>
          <p:nvPr/>
        </p:nvSpPr>
        <p:spPr bwMode="auto">
          <a:xfrm>
            <a:off x="3497263" y="1981200"/>
            <a:ext cx="207962"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19" name="Picture 18"/>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962025" y="114300"/>
            <a:ext cx="6669088" cy="648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TextBox 19"/>
          <p:cNvSpPr txBox="1">
            <a:spLocks noChangeArrowheads="1"/>
          </p:cNvSpPr>
          <p:nvPr/>
        </p:nvSpPr>
        <p:spPr bwMode="auto">
          <a:xfrm>
            <a:off x="3054350" y="3611563"/>
            <a:ext cx="2095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19472" name="TextBox 20"/>
          <p:cNvSpPr txBox="1">
            <a:spLocks noChangeArrowheads="1"/>
          </p:cNvSpPr>
          <p:nvPr/>
        </p:nvSpPr>
        <p:spPr bwMode="auto">
          <a:xfrm>
            <a:off x="3497263" y="2530475"/>
            <a:ext cx="207962"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22" name="Picture 21"/>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993775" y="112713"/>
            <a:ext cx="6669088" cy="650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4" name="TextBox 22"/>
          <p:cNvSpPr txBox="1">
            <a:spLocks noChangeArrowheads="1"/>
          </p:cNvSpPr>
          <p:nvPr/>
        </p:nvSpPr>
        <p:spPr bwMode="auto">
          <a:xfrm>
            <a:off x="8518525" y="1981200"/>
            <a:ext cx="3232150" cy="1477963"/>
          </a:xfrm>
          <a:prstGeom prst="rect">
            <a:avLst/>
          </a:prstGeom>
          <a:solidFill>
            <a:schemeClr val="accent1"/>
          </a:solidFill>
          <a:ln w="9525">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Plume tracks from Upper Midwest through the Great Lake region into the Northeast peaking on 5/2516 and 5/26/2016</a:t>
            </a:r>
          </a:p>
        </p:txBody>
      </p:sp>
      <p:sp>
        <p:nvSpPr>
          <p:cNvPr id="2" name="Slide Number Placeholder 1"/>
          <p:cNvSpPr>
            <a:spLocks noGrp="1"/>
          </p:cNvSpPr>
          <p:nvPr>
            <p:ph type="sldNum" sz="quarter" idx="12"/>
          </p:nvPr>
        </p:nvSpPr>
        <p:spPr/>
        <p:txBody>
          <a:bodyPr/>
          <a:lstStyle/>
          <a:p>
            <a:pPr>
              <a:defRPr/>
            </a:pPr>
            <a:fld id="{5BE6A1EE-77E3-4250-8C1F-C2726C5239A7}" type="slidenum">
              <a:rPr lang="en-US" altLang="en-US"/>
              <a:pPr>
                <a:defRPr/>
              </a:pPr>
              <a:t>5</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1506"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07225" y="79375"/>
            <a:ext cx="5084763" cy="333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21508"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2B6B6A67-2987-4B33-8115-80AF246400E8}" type="slidenum">
              <a:rPr lang="en-US" altLang="en-US"/>
              <a:pPr>
                <a:defRPr/>
              </a:pPr>
              <a:t>6</a:t>
            </a:fld>
            <a:endParaRPr lang="en-US" altLang="en-US"/>
          </a:p>
        </p:txBody>
      </p:sp>
      <p:pic>
        <p:nvPicPr>
          <p:cNvPr id="21510"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74638" y="88900"/>
            <a:ext cx="4992687"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TextBox 5"/>
          <p:cNvSpPr txBox="1">
            <a:spLocks noChangeArrowheads="1"/>
          </p:cNvSpPr>
          <p:nvPr/>
        </p:nvSpPr>
        <p:spPr bwMode="auto">
          <a:xfrm>
            <a:off x="712788" y="3694113"/>
            <a:ext cx="1290637" cy="461962"/>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5/20/16</a:t>
            </a:r>
          </a:p>
        </p:txBody>
      </p:sp>
      <p:sp>
        <p:nvSpPr>
          <p:cNvPr id="21512" name="TextBox 7"/>
          <p:cNvSpPr txBox="1">
            <a:spLocks noChangeArrowheads="1"/>
          </p:cNvSpPr>
          <p:nvPr/>
        </p:nvSpPr>
        <p:spPr bwMode="auto">
          <a:xfrm>
            <a:off x="4976813" y="1017588"/>
            <a:ext cx="1500187" cy="5238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a:t>SMOKE</a:t>
            </a:r>
          </a:p>
        </p:txBody>
      </p:sp>
      <p:sp>
        <p:nvSpPr>
          <p:cNvPr id="21513" name="TextBox 8"/>
          <p:cNvSpPr txBox="1">
            <a:spLocks noChangeArrowheads="1"/>
          </p:cNvSpPr>
          <p:nvPr/>
        </p:nvSpPr>
        <p:spPr bwMode="auto">
          <a:xfrm>
            <a:off x="6442075" y="5888038"/>
            <a:ext cx="1039813" cy="400050"/>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000" b="1"/>
              <a:t>5/22/16</a:t>
            </a:r>
          </a:p>
        </p:txBody>
      </p:sp>
      <p:sp>
        <p:nvSpPr>
          <p:cNvPr id="21514" name="TextBox 9"/>
          <p:cNvSpPr txBox="1">
            <a:spLocks noChangeArrowheads="1"/>
          </p:cNvSpPr>
          <p:nvPr/>
        </p:nvSpPr>
        <p:spPr bwMode="auto">
          <a:xfrm>
            <a:off x="10463213" y="2717800"/>
            <a:ext cx="1212850" cy="46196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5/21/16</a:t>
            </a:r>
          </a:p>
        </p:txBody>
      </p:sp>
      <p:cxnSp>
        <p:nvCxnSpPr>
          <p:cNvPr id="12" name="Straight Arrow Connector 11"/>
          <p:cNvCxnSpPr/>
          <p:nvPr/>
        </p:nvCxnSpPr>
        <p:spPr>
          <a:xfrm flipH="1">
            <a:off x="2416175" y="1174750"/>
            <a:ext cx="2544763" cy="420688"/>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3200400" y="1385888"/>
            <a:ext cx="1760538" cy="874712"/>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pic>
        <p:nvPicPr>
          <p:cNvPr id="21517" name="Picture 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13100" y="2717800"/>
            <a:ext cx="4567238" cy="397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Straight Arrow Connector 17"/>
          <p:cNvCxnSpPr/>
          <p:nvPr/>
        </p:nvCxnSpPr>
        <p:spPr>
          <a:xfrm>
            <a:off x="6494463" y="1385888"/>
            <a:ext cx="3054350" cy="568325"/>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518275" y="898525"/>
            <a:ext cx="2662238" cy="193675"/>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5915025" y="1541463"/>
            <a:ext cx="114300" cy="2138362"/>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5240338" y="1585913"/>
            <a:ext cx="269875" cy="2398712"/>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21522" name="TextBox 7"/>
          <p:cNvSpPr txBox="1">
            <a:spLocks noChangeArrowheads="1"/>
          </p:cNvSpPr>
          <p:nvPr/>
        </p:nvSpPr>
        <p:spPr bwMode="auto">
          <a:xfrm>
            <a:off x="4081463" y="6065838"/>
            <a:ext cx="1211262" cy="461962"/>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5/22/16</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3554"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88175" y="100013"/>
            <a:ext cx="4973638" cy="407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23556"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640AFF3A-67AA-4147-9B2D-F3E473C595BE}" type="slidenum">
              <a:rPr lang="en-US" altLang="en-US"/>
              <a:pPr>
                <a:defRPr/>
              </a:pPr>
              <a:t>7</a:t>
            </a:fld>
            <a:endParaRPr lang="en-US" altLang="en-US"/>
          </a:p>
        </p:txBody>
      </p:sp>
      <p:sp>
        <p:nvSpPr>
          <p:cNvPr id="23558" name="TextBox 7"/>
          <p:cNvSpPr txBox="1">
            <a:spLocks noChangeArrowheads="1"/>
          </p:cNvSpPr>
          <p:nvPr/>
        </p:nvSpPr>
        <p:spPr bwMode="auto">
          <a:xfrm>
            <a:off x="10393363" y="3608388"/>
            <a:ext cx="1211262" cy="461962"/>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5/24/16</a:t>
            </a:r>
          </a:p>
        </p:txBody>
      </p:sp>
      <p:sp>
        <p:nvSpPr>
          <p:cNvPr id="23559" name="TextBox 9"/>
          <p:cNvSpPr txBox="1">
            <a:spLocks noChangeArrowheads="1"/>
          </p:cNvSpPr>
          <p:nvPr/>
        </p:nvSpPr>
        <p:spPr bwMode="auto">
          <a:xfrm>
            <a:off x="5616575" y="1133475"/>
            <a:ext cx="1312863" cy="46196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SMOKE</a:t>
            </a:r>
          </a:p>
        </p:txBody>
      </p:sp>
      <p:sp>
        <p:nvSpPr>
          <p:cNvPr id="23560" name="TextBox 11"/>
          <p:cNvSpPr txBox="1">
            <a:spLocks noChangeArrowheads="1"/>
          </p:cNvSpPr>
          <p:nvPr/>
        </p:nvSpPr>
        <p:spPr bwMode="auto">
          <a:xfrm>
            <a:off x="250825" y="4279900"/>
            <a:ext cx="1211263" cy="46196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5/23/16</a:t>
            </a:r>
          </a:p>
        </p:txBody>
      </p:sp>
      <p:sp>
        <p:nvSpPr>
          <p:cNvPr id="23561" name="TextBox 12"/>
          <p:cNvSpPr txBox="1">
            <a:spLocks noChangeArrowheads="1"/>
          </p:cNvSpPr>
          <p:nvPr/>
        </p:nvSpPr>
        <p:spPr bwMode="auto">
          <a:xfrm>
            <a:off x="1857375" y="6248400"/>
            <a:ext cx="1223963" cy="46196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5/25/16</a:t>
            </a:r>
          </a:p>
        </p:txBody>
      </p:sp>
      <p:cxnSp>
        <p:nvCxnSpPr>
          <p:cNvPr id="15" name="Straight Arrow Connector 14"/>
          <p:cNvCxnSpPr/>
          <p:nvPr/>
        </p:nvCxnSpPr>
        <p:spPr>
          <a:xfrm flipV="1">
            <a:off x="6929438" y="1133475"/>
            <a:ext cx="2687637" cy="188913"/>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3559" idx="3"/>
          </p:cNvCxnSpPr>
          <p:nvPr/>
        </p:nvCxnSpPr>
        <p:spPr>
          <a:xfrm>
            <a:off x="6929438" y="1365250"/>
            <a:ext cx="2009775" cy="1296988"/>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pic>
        <p:nvPicPr>
          <p:cNvPr id="23564"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0825" y="100013"/>
            <a:ext cx="5307013" cy="417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5" name="Picture 1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57550" y="3081338"/>
            <a:ext cx="5681663"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9" name="Straight Arrow Connector 18"/>
          <p:cNvCxnSpPr>
            <a:stCxn id="23559" idx="2"/>
          </p:cNvCxnSpPr>
          <p:nvPr/>
        </p:nvCxnSpPr>
        <p:spPr>
          <a:xfrm flipH="1">
            <a:off x="5616575" y="1595438"/>
            <a:ext cx="657225" cy="2914650"/>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23559" idx="2"/>
          </p:cNvCxnSpPr>
          <p:nvPr/>
        </p:nvCxnSpPr>
        <p:spPr>
          <a:xfrm>
            <a:off x="6273800" y="1595438"/>
            <a:ext cx="1808163" cy="3514725"/>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2903538" y="1228725"/>
            <a:ext cx="2713037" cy="1433513"/>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5602"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038" y="1047750"/>
            <a:ext cx="5786437"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sp>
        <p:nvSpPr>
          <p:cNvPr id="2" name="Slide Number Placeholder 1"/>
          <p:cNvSpPr>
            <a:spLocks noGrp="1"/>
          </p:cNvSpPr>
          <p:nvPr>
            <p:ph type="sldNum" sz="quarter" idx="12"/>
          </p:nvPr>
        </p:nvSpPr>
        <p:spPr/>
        <p:txBody>
          <a:bodyPr/>
          <a:lstStyle/>
          <a:p>
            <a:pPr>
              <a:defRPr/>
            </a:pPr>
            <a:fld id="{0F908381-8BB4-4DC7-9541-F62FDF919D78}" type="slidenum">
              <a:rPr lang="en-US" altLang="en-US"/>
              <a:pPr>
                <a:defRPr/>
              </a:pPr>
              <a:t>8</a:t>
            </a:fld>
            <a:endParaRPr lang="en-US" altLang="en-US"/>
          </a:p>
        </p:txBody>
      </p:sp>
      <p:sp>
        <p:nvSpPr>
          <p:cNvPr id="25605" name="TextBox 5"/>
          <p:cNvSpPr txBox="1">
            <a:spLocks noChangeArrowheads="1"/>
          </p:cNvSpPr>
          <p:nvPr/>
        </p:nvSpPr>
        <p:spPr bwMode="auto">
          <a:xfrm>
            <a:off x="193675" y="5883275"/>
            <a:ext cx="1308100" cy="46196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5/26/16</a:t>
            </a:r>
          </a:p>
        </p:txBody>
      </p:sp>
      <p:sp>
        <p:nvSpPr>
          <p:cNvPr id="25606" name="TextBox 7"/>
          <p:cNvSpPr txBox="1">
            <a:spLocks noChangeArrowheads="1"/>
          </p:cNvSpPr>
          <p:nvPr/>
        </p:nvSpPr>
        <p:spPr bwMode="auto">
          <a:xfrm>
            <a:off x="5386388" y="523875"/>
            <a:ext cx="1500187" cy="5238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800" b="1"/>
              <a:t>SMOKE</a:t>
            </a:r>
          </a:p>
        </p:txBody>
      </p:sp>
      <p:sp>
        <p:nvSpPr>
          <p:cNvPr id="25607" name="TextBox 8"/>
          <p:cNvSpPr txBox="1">
            <a:spLocks noChangeArrowheads="1"/>
          </p:cNvSpPr>
          <p:nvPr/>
        </p:nvSpPr>
        <p:spPr bwMode="auto">
          <a:xfrm>
            <a:off x="9453563" y="5829300"/>
            <a:ext cx="1241425" cy="46196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400" b="1"/>
              <a:t>5/27/16</a:t>
            </a:r>
          </a:p>
        </p:txBody>
      </p:sp>
      <p:cxnSp>
        <p:nvCxnSpPr>
          <p:cNvPr id="20" name="Straight Arrow Connector 19"/>
          <p:cNvCxnSpPr/>
          <p:nvPr/>
        </p:nvCxnSpPr>
        <p:spPr>
          <a:xfrm flipH="1">
            <a:off x="4760913" y="785813"/>
            <a:ext cx="625475" cy="2887662"/>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pic>
        <p:nvPicPr>
          <p:cNvPr id="25609"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91263" y="1103313"/>
            <a:ext cx="5567362" cy="463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0" name="Picture 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6" name="Straight Arrow Connector 15"/>
          <p:cNvCxnSpPr/>
          <p:nvPr/>
        </p:nvCxnSpPr>
        <p:spPr>
          <a:xfrm>
            <a:off x="6905625" y="785813"/>
            <a:ext cx="4557713" cy="3198812"/>
          </a:xfrm>
          <a:prstGeom prst="straightConnector1">
            <a:avLst/>
          </a:prstGeom>
          <a:ln w="3810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2765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Content Placeholder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3075" y="417513"/>
            <a:ext cx="9144000" cy="589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TextBox 2"/>
          <p:cNvSpPr txBox="1">
            <a:spLocks noChangeArrowheads="1"/>
          </p:cNvSpPr>
          <p:nvPr/>
        </p:nvSpPr>
        <p:spPr bwMode="auto">
          <a:xfrm>
            <a:off x="9931400" y="2235200"/>
            <a:ext cx="1879600" cy="369411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Warmer colors indicate higher AOD (aerosol optical depths) and higher column aerosol concentrations.  Lobe of plume grazes RI on 5/20.  Brunt of smoke plume arrives early 5/25. </a:t>
            </a:r>
          </a:p>
        </p:txBody>
      </p:sp>
      <p:sp>
        <p:nvSpPr>
          <p:cNvPr id="2" name="Slide Number Placeholder 1"/>
          <p:cNvSpPr>
            <a:spLocks noGrp="1"/>
          </p:cNvSpPr>
          <p:nvPr>
            <p:ph type="sldNum" sz="quarter" idx="12"/>
          </p:nvPr>
        </p:nvSpPr>
        <p:spPr>
          <a:xfrm>
            <a:off x="11023600" y="6308725"/>
            <a:ext cx="754063" cy="365125"/>
          </a:xfrm>
        </p:spPr>
        <p:txBody>
          <a:bodyPr/>
          <a:lstStyle/>
          <a:p>
            <a:pPr>
              <a:defRPr/>
            </a:pPr>
            <a:fld id="{CB9DC215-8D50-4943-B984-3F701C2D6E79}" type="slidenum">
              <a:rPr lang="en-US" altLang="en-US"/>
              <a:pPr>
                <a:defRPr/>
              </a:pPr>
              <a:t>9</a:t>
            </a:fld>
            <a:endParaRPr lang="en-US"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2969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58E9523E-BB73-42C7-A405-4C4C7E69C2BA}" type="slidenum">
              <a:rPr lang="en-US" altLang="en-US"/>
              <a:pPr>
                <a:defRPr/>
              </a:pPr>
              <a:t>10</a:t>
            </a:fld>
            <a:endParaRPr lang="en-US" altLang="en-US"/>
          </a:p>
        </p:txBody>
      </p:sp>
      <p:pic>
        <p:nvPicPr>
          <p:cNvPr id="29701"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1600" y="111125"/>
            <a:ext cx="7137400" cy="659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TextBox 2"/>
          <p:cNvSpPr txBox="1">
            <a:spLocks noChangeArrowheads="1"/>
          </p:cNvSpPr>
          <p:nvPr/>
        </p:nvSpPr>
        <p:spPr bwMode="auto">
          <a:xfrm>
            <a:off x="7646988" y="1430338"/>
            <a:ext cx="3503612" cy="2862262"/>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120 hr Trajectory Analysis at heights of 1000, 1500, and 2000 meters.   Red (1000m) and blue (1500m) lines indicate path from Fort McMurray into the Great Lakes Region on May 21</a:t>
            </a:r>
            <a:r>
              <a:rPr lang="en-US" altLang="en-US" baseline="30000"/>
              <a:t>st</a:t>
            </a:r>
            <a:r>
              <a:rPr lang="en-US" altLang="en-US"/>
              <a:t> (indicated by larger marker), where the plume became trapped under stagnant high pressure.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3174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2" descr="C:\Users\Darren.Austin.ENTERPRISE\Downloads\output_aAjWQY.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451600" y="2763838"/>
            <a:ext cx="5661025" cy="3998912"/>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1749" name="TextBox 2"/>
          <p:cNvSpPr txBox="1">
            <a:spLocks noChangeArrowheads="1"/>
          </p:cNvSpPr>
          <p:nvPr/>
        </p:nvSpPr>
        <p:spPr bwMode="auto">
          <a:xfrm>
            <a:off x="6261100" y="579438"/>
            <a:ext cx="4802188" cy="2032000"/>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72 hour HYSPLIT backward and forward trajectory analysis for May 21-23 for Seney, MI (dark red dot).  Short backward trajectories show stagnation for May 21.  May 22 shows some movement east with more pronounced forward progress on May 23 to the east shown by forward trajectory.  </a:t>
            </a:r>
          </a:p>
        </p:txBody>
      </p:sp>
      <p:sp>
        <p:nvSpPr>
          <p:cNvPr id="2" name="Slide Number Placeholder 1"/>
          <p:cNvSpPr>
            <a:spLocks noGrp="1"/>
          </p:cNvSpPr>
          <p:nvPr>
            <p:ph type="sldNum" sz="quarter" idx="12"/>
          </p:nvPr>
        </p:nvSpPr>
        <p:spPr>
          <a:xfrm>
            <a:off x="10514013" y="5883275"/>
            <a:ext cx="1446212" cy="479425"/>
          </a:xfrm>
        </p:spPr>
        <p:txBody>
          <a:bodyPr/>
          <a:lstStyle/>
          <a:p>
            <a:pPr>
              <a:defRPr/>
            </a:pPr>
            <a:fld id="{BE2CFA48-7927-426C-BD9A-D9D015EE0E90}" type="slidenum">
              <a:rPr lang="en-US" altLang="en-US"/>
              <a:pPr>
                <a:defRPr/>
              </a:pPr>
              <a:t>11</a:t>
            </a:fld>
            <a:endParaRPr lang="en-US" altLang="en-US" dirty="0"/>
          </a:p>
        </p:txBody>
      </p:sp>
      <p:sp>
        <p:nvSpPr>
          <p:cNvPr id="31751" name="TextBox 2"/>
          <p:cNvSpPr txBox="1">
            <a:spLocks noChangeArrowheads="1"/>
          </p:cNvSpPr>
          <p:nvPr/>
        </p:nvSpPr>
        <p:spPr bwMode="auto">
          <a:xfrm>
            <a:off x="268288" y="998538"/>
            <a:ext cx="5408612" cy="1754187"/>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72 hour HYSPLIT forward trajectory analysis for May 21 and May 22 from Fort McMurray.  The smoke plume is well established over the Upper Midwest and Great Lakes and north, with trajectories leading back to Fort McMurray (dark red dot).</a:t>
            </a:r>
          </a:p>
        </p:txBody>
      </p:sp>
      <p:pic>
        <p:nvPicPr>
          <p:cNvPr id="31752" name="Picture 8" descr="\\dem-fs-02.enterprise.ri.gov\DEM-AIR\HOME\Darren.Austin\Desktop\Exceptional Event Images\FINAL DRAFT IMAGES\AirNOW Tech\output_cRJuhQ.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06388" y="2698750"/>
            <a:ext cx="5548312"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3379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B60FF191-5C5A-4392-9B09-DF8EAA0A35F7}" type="slidenum">
              <a:rPr lang="en-US" altLang="en-US"/>
              <a:pPr>
                <a:defRPr/>
              </a:pPr>
              <a:t>12</a:t>
            </a:fld>
            <a:endParaRPr lang="en-US" altLang="en-US"/>
          </a:p>
        </p:txBody>
      </p:sp>
      <p:pic>
        <p:nvPicPr>
          <p:cNvPr id="33797" name="Picture 2" descr="C:\Users\Darren.Austin.ENTERPRISE\Downloads\output_1AL8pz.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4000" y="182563"/>
            <a:ext cx="8915400" cy="6505575"/>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3798" name="TextBox 2"/>
          <p:cNvSpPr txBox="1">
            <a:spLocks noChangeArrowheads="1"/>
          </p:cNvSpPr>
          <p:nvPr/>
        </p:nvSpPr>
        <p:spPr bwMode="auto">
          <a:xfrm>
            <a:off x="9617075" y="1749425"/>
            <a:ext cx="2222500" cy="3416300"/>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72 hour HYSPLIT backward trajectory analysis for East Syracuse for May 22</a:t>
            </a:r>
            <a:r>
              <a:rPr lang="en-US" altLang="en-US" baseline="30000"/>
              <a:t>nd</a:t>
            </a:r>
            <a:r>
              <a:rPr lang="en-US" altLang="en-US"/>
              <a:t>  show the air mass has traveled at 500 and 1500 m from a smoke rich location just north of Michigan, with a more northerly path on May 23</a:t>
            </a:r>
            <a:r>
              <a:rPr lang="en-US" altLang="en-US" baseline="30000"/>
              <a:t>rd</a:t>
            </a:r>
            <a:r>
              <a:rPr lang="en-US" altLang="en-US"/>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3584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44E0E4DD-887B-4CA0-B97F-E2E29050353C}" type="slidenum">
              <a:rPr lang="en-US" altLang="en-US"/>
              <a:pPr>
                <a:defRPr/>
              </a:pPr>
              <a:t>13</a:t>
            </a:fld>
            <a:endParaRPr lang="en-US" altLang="en-US"/>
          </a:p>
        </p:txBody>
      </p:sp>
      <p:pic>
        <p:nvPicPr>
          <p:cNvPr id="35845" name="Picture 2" descr="C:\Users\Darren.Austin.ENTERPRISE\Downloads\output_CTyNuc.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69875" y="149225"/>
            <a:ext cx="8877300" cy="653415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35846" name="TextBox 2"/>
          <p:cNvSpPr txBox="1">
            <a:spLocks noChangeArrowheads="1"/>
          </p:cNvSpPr>
          <p:nvPr/>
        </p:nvSpPr>
        <p:spPr bwMode="auto">
          <a:xfrm>
            <a:off x="9617075" y="1749425"/>
            <a:ext cx="2222500" cy="3416300"/>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72 hour HYSPLIT forward trajectory analysis for East Syracuse for May 23</a:t>
            </a:r>
            <a:r>
              <a:rPr lang="en-US" altLang="en-US" baseline="30000"/>
              <a:t>rd</a:t>
            </a:r>
            <a:r>
              <a:rPr lang="en-US" altLang="en-US"/>
              <a:t> show northerly flow, turning more northwest on May 24</a:t>
            </a:r>
            <a:r>
              <a:rPr lang="en-US" altLang="en-US" baseline="30000"/>
              <a:t>th</a:t>
            </a:r>
            <a:r>
              <a:rPr lang="en-US" altLang="en-US"/>
              <a:t>.   By May 25</a:t>
            </a:r>
            <a:r>
              <a:rPr lang="en-US" altLang="en-US" baseline="30000"/>
              <a:t>th</a:t>
            </a:r>
            <a:r>
              <a:rPr lang="en-US" altLang="en-US"/>
              <a:t>, northwest flows have transported plume to Rhode Island.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3789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5425" y="158750"/>
            <a:ext cx="5741988"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23100" y="158750"/>
            <a:ext cx="3889375"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21150" y="3190875"/>
            <a:ext cx="4699000" cy="352425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584C74F5-F1DC-49BD-913C-D121F14B3271}" type="slidenum">
              <a:rPr lang="en-US" altLang="en-US"/>
              <a:pPr>
                <a:defRPr/>
              </a:pPr>
              <a:t>14</a:t>
            </a:fld>
            <a:endParaRPr lang="en-US" altLang="en-US"/>
          </a:p>
        </p:txBody>
      </p:sp>
      <p:sp>
        <p:nvSpPr>
          <p:cNvPr id="37896" name="TextBox 2"/>
          <p:cNvSpPr txBox="1">
            <a:spLocks noChangeArrowheads="1"/>
          </p:cNvSpPr>
          <p:nvPr/>
        </p:nvSpPr>
        <p:spPr bwMode="auto">
          <a:xfrm>
            <a:off x="719138" y="5372100"/>
            <a:ext cx="2236787" cy="64611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5/24/2016</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39938" name="Picture 19" descr="C:\Users\Darren.Austin.ENTERPRISE\Downloads\output_7731il.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27125" y="46038"/>
            <a:ext cx="9137650" cy="667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39940"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Box 21514"/>
          <p:cNvSpPr txBox="1">
            <a:spLocks noChangeArrowheads="1"/>
          </p:cNvSpPr>
          <p:nvPr/>
        </p:nvSpPr>
        <p:spPr bwMode="auto">
          <a:xfrm>
            <a:off x="77788" y="46038"/>
            <a:ext cx="3976687" cy="2308225"/>
          </a:xfrm>
          <a:prstGeom prst="rect">
            <a:avLst/>
          </a:prstGeom>
          <a:solidFill>
            <a:schemeClr val="accent1"/>
          </a:solidFill>
          <a:ln w="9525">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1600" b="1"/>
              <a:t>Trajectories start 5/24 off the ocean.  As they back to N-NW-W direction on 5/25 ozone climbs rapidly as plume impacts the monitor.   Upper flows (500 and 1500 m) are clearly from a NW direction, atypical of high ozone events for RI.  Surface trajectories have limited fetch and do not originate from typical emissions rich sources.</a:t>
            </a:r>
          </a:p>
        </p:txBody>
      </p:sp>
      <p:sp>
        <p:nvSpPr>
          <p:cNvPr id="39942" name="TextBox 1"/>
          <p:cNvSpPr txBox="1">
            <a:spLocks noChangeArrowheads="1"/>
          </p:cNvSpPr>
          <p:nvPr/>
        </p:nvSpPr>
        <p:spPr bwMode="auto">
          <a:xfrm>
            <a:off x="3981450" y="0"/>
            <a:ext cx="445452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Narragansett </a:t>
            </a:r>
          </a:p>
          <a:p>
            <a:pPr algn="ctr"/>
            <a:r>
              <a:rPr lang="en-US" altLang="en-US" b="1">
                <a:solidFill>
                  <a:schemeClr val="bg1"/>
                </a:solidFill>
              </a:rPr>
              <a:t>5/24/16 to 5/25/2016</a:t>
            </a:r>
          </a:p>
          <a:p>
            <a:pPr algn="ctr"/>
            <a:r>
              <a:rPr lang="en-US" altLang="en-US" b="1">
                <a:solidFill>
                  <a:schemeClr val="bg1"/>
                </a:solidFill>
              </a:rPr>
              <a:t>HMS Smoke Analysis (daily)</a:t>
            </a:r>
          </a:p>
          <a:p>
            <a:pPr algn="ctr"/>
            <a:r>
              <a:rPr lang="en-US" altLang="en-US" b="1">
                <a:solidFill>
                  <a:schemeClr val="bg1"/>
                </a:solidFill>
              </a:rPr>
              <a:t>36 hr Back Trajectories 100/500/1500 m</a:t>
            </a:r>
          </a:p>
        </p:txBody>
      </p:sp>
      <p:sp>
        <p:nvSpPr>
          <p:cNvPr id="2" name="Slide Number Placeholder 1"/>
          <p:cNvSpPr>
            <a:spLocks noGrp="1"/>
          </p:cNvSpPr>
          <p:nvPr>
            <p:ph type="sldNum" sz="quarter" idx="12"/>
          </p:nvPr>
        </p:nvSpPr>
        <p:spPr/>
        <p:txBody>
          <a:bodyPr/>
          <a:lstStyle/>
          <a:p>
            <a:pPr>
              <a:defRPr/>
            </a:pPr>
            <a:fld id="{92FA2A34-5A59-458F-B215-6494A2EFC8F3}" type="slidenum">
              <a:rPr lang="en-US" altLang="en-US"/>
              <a:pPr>
                <a:defRPr/>
              </a:pPr>
              <a:t>15</a:t>
            </a:fld>
            <a:endParaRPr lang="en-US"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1986" name="Picture 2" descr="C:\Users\Darren.Austin.ENTERPRISE\Downloads\output_l8Emi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5188" y="141288"/>
            <a:ext cx="9078912" cy="664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41988"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0DCD3612-F78F-4AEE-9FD0-10412573E726}" type="slidenum">
              <a:rPr lang="en-US" altLang="en-US"/>
              <a:pPr>
                <a:defRPr/>
              </a:pPr>
              <a:t>16</a:t>
            </a:fld>
            <a:endParaRPr lang="en-US" altLang="en-US"/>
          </a:p>
        </p:txBody>
      </p:sp>
      <p:sp>
        <p:nvSpPr>
          <p:cNvPr id="41990" name="TextBox 1"/>
          <p:cNvSpPr txBox="1">
            <a:spLocks noChangeArrowheads="1"/>
          </p:cNvSpPr>
          <p:nvPr/>
        </p:nvSpPr>
        <p:spPr bwMode="auto">
          <a:xfrm>
            <a:off x="3203575" y="141288"/>
            <a:ext cx="445452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West Greenwich </a:t>
            </a:r>
          </a:p>
          <a:p>
            <a:pPr algn="ctr"/>
            <a:r>
              <a:rPr lang="en-US" altLang="en-US" b="1">
                <a:solidFill>
                  <a:schemeClr val="bg1"/>
                </a:solidFill>
              </a:rPr>
              <a:t>5/24/16 to 5/25/2016</a:t>
            </a:r>
          </a:p>
          <a:p>
            <a:pPr algn="ctr"/>
            <a:r>
              <a:rPr lang="en-US" altLang="en-US" b="1">
                <a:solidFill>
                  <a:schemeClr val="bg1"/>
                </a:solidFill>
              </a:rPr>
              <a:t>HMS Smoke Analysis (daily)</a:t>
            </a:r>
          </a:p>
          <a:p>
            <a:pPr algn="ctr"/>
            <a:r>
              <a:rPr lang="en-US" altLang="en-US" b="1">
                <a:solidFill>
                  <a:schemeClr val="bg1"/>
                </a:solidFill>
              </a:rPr>
              <a:t>36 hr Back Trajectories 100/500/1500 m</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4034" name="Picture 2" descr="C:\Users\Darren.Austin.ENTERPRISE\Downloads\output_JS9YmA.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31850" y="79375"/>
            <a:ext cx="9197975" cy="671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44036"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E6FD17CF-8643-438E-BA19-A6FC017BF959}" type="slidenum">
              <a:rPr lang="en-US" altLang="en-US"/>
              <a:pPr>
                <a:defRPr/>
              </a:pPr>
              <a:t>17</a:t>
            </a:fld>
            <a:endParaRPr lang="en-US" altLang="en-US"/>
          </a:p>
        </p:txBody>
      </p:sp>
      <p:sp>
        <p:nvSpPr>
          <p:cNvPr id="44038" name="TextBox 1"/>
          <p:cNvSpPr txBox="1">
            <a:spLocks noChangeArrowheads="1"/>
          </p:cNvSpPr>
          <p:nvPr/>
        </p:nvSpPr>
        <p:spPr bwMode="auto">
          <a:xfrm>
            <a:off x="3511550" y="141288"/>
            <a:ext cx="383857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East Providence </a:t>
            </a:r>
          </a:p>
          <a:p>
            <a:pPr algn="ctr"/>
            <a:r>
              <a:rPr lang="en-US" altLang="en-US" b="1">
                <a:solidFill>
                  <a:schemeClr val="bg1"/>
                </a:solidFill>
              </a:rPr>
              <a:t>5/24/16 to 5/25/2016</a:t>
            </a:r>
          </a:p>
          <a:p>
            <a:pPr algn="ctr"/>
            <a:r>
              <a:rPr lang="en-US" altLang="en-US" b="1">
                <a:solidFill>
                  <a:schemeClr val="bg1"/>
                </a:solidFill>
              </a:rPr>
              <a:t>HMS Smoke Analysis (daily)</a:t>
            </a:r>
          </a:p>
          <a:p>
            <a:pPr algn="ctr"/>
            <a:r>
              <a:rPr lang="en-US" altLang="en-US" b="1">
                <a:solidFill>
                  <a:schemeClr val="bg1"/>
                </a:solidFill>
              </a:rPr>
              <a:t>36 hrTrajectories 100/500/1500 m</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4608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6525" y="155575"/>
            <a:ext cx="5673725" cy="425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62700" y="100013"/>
            <a:ext cx="4362450"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498850" y="2970213"/>
            <a:ext cx="4806950" cy="3605212"/>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84371270-D1DA-40CF-992A-D36D9C8960C0}" type="slidenum">
              <a:rPr lang="en-US" altLang="en-US"/>
              <a:pPr>
                <a:defRPr/>
              </a:pPr>
              <a:t>18</a:t>
            </a:fld>
            <a:endParaRPr lang="en-US" altLang="en-US"/>
          </a:p>
        </p:txBody>
      </p:sp>
      <p:sp>
        <p:nvSpPr>
          <p:cNvPr id="46088" name="TextBox 2"/>
          <p:cNvSpPr txBox="1">
            <a:spLocks noChangeArrowheads="1"/>
          </p:cNvSpPr>
          <p:nvPr/>
        </p:nvSpPr>
        <p:spPr bwMode="auto">
          <a:xfrm>
            <a:off x="930275" y="5486400"/>
            <a:ext cx="2236788" cy="64611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5/25/2016</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4813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9225" y="192088"/>
            <a:ext cx="6097588" cy="456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69063" y="192088"/>
            <a:ext cx="4443412" cy="444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19513" y="3159125"/>
            <a:ext cx="4751387" cy="3563938"/>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0F9CB83C-5F36-4845-808E-558D7D3E1E64}" type="slidenum">
              <a:rPr lang="en-US" altLang="en-US"/>
              <a:pPr>
                <a:defRPr/>
              </a:pPr>
              <a:t>19</a:t>
            </a:fld>
            <a:endParaRPr lang="en-US" altLang="en-US"/>
          </a:p>
        </p:txBody>
      </p:sp>
      <p:sp>
        <p:nvSpPr>
          <p:cNvPr id="48136" name="TextBox 2"/>
          <p:cNvSpPr txBox="1">
            <a:spLocks noChangeArrowheads="1"/>
          </p:cNvSpPr>
          <p:nvPr/>
        </p:nvSpPr>
        <p:spPr bwMode="auto">
          <a:xfrm>
            <a:off x="766763" y="5665788"/>
            <a:ext cx="2236787" cy="646112"/>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5/26/2016</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0178" name="Picture 8" descr="C:\Users\Darren.Austin.ENTERPRISE\Downloads\output_GKvSp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08038" y="141288"/>
            <a:ext cx="8809037" cy="645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50180"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932B1CBB-6313-4A4F-9448-217A1F3816C8}" type="slidenum">
              <a:rPr lang="en-US" altLang="en-US"/>
              <a:pPr>
                <a:defRPr/>
              </a:pPr>
              <a:t>20</a:t>
            </a:fld>
            <a:endParaRPr lang="en-US" altLang="en-US"/>
          </a:p>
        </p:txBody>
      </p:sp>
      <p:sp>
        <p:nvSpPr>
          <p:cNvPr id="50182" name="TextBox 1"/>
          <p:cNvSpPr txBox="1">
            <a:spLocks noChangeArrowheads="1"/>
          </p:cNvSpPr>
          <p:nvPr/>
        </p:nvSpPr>
        <p:spPr bwMode="auto">
          <a:xfrm>
            <a:off x="3511550" y="141288"/>
            <a:ext cx="383857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Narragansett</a:t>
            </a:r>
          </a:p>
          <a:p>
            <a:pPr algn="ctr"/>
            <a:r>
              <a:rPr lang="en-US" altLang="en-US" b="1">
                <a:solidFill>
                  <a:schemeClr val="bg1"/>
                </a:solidFill>
              </a:rPr>
              <a:t>5/26/16 to 5/27/2016</a:t>
            </a:r>
          </a:p>
          <a:p>
            <a:pPr algn="ctr"/>
            <a:r>
              <a:rPr lang="en-US" altLang="en-US" b="1">
                <a:solidFill>
                  <a:schemeClr val="bg1"/>
                </a:solidFill>
              </a:rPr>
              <a:t>HMS Smoke Analysis (daily)</a:t>
            </a:r>
          </a:p>
          <a:p>
            <a:pPr algn="ctr"/>
            <a:r>
              <a:rPr lang="en-US" altLang="en-US" b="1">
                <a:solidFill>
                  <a:schemeClr val="bg1"/>
                </a:solidFill>
              </a:rPr>
              <a:t>36 hrTrajectories 100/500/1500 m</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52226" name="Picture 2" descr="C:\Users\Darren.Austin.ENTERPRISE\Downloads\output_6FQOdw.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31863" y="141288"/>
            <a:ext cx="8934450" cy="648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52228"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B7FFD5DF-CDC9-4854-8E0A-E31D7E4F8E09}" type="slidenum">
              <a:rPr lang="en-US" altLang="en-US"/>
              <a:pPr>
                <a:defRPr/>
              </a:pPr>
              <a:t>21</a:t>
            </a:fld>
            <a:endParaRPr lang="en-US" altLang="en-US"/>
          </a:p>
        </p:txBody>
      </p:sp>
      <p:sp>
        <p:nvSpPr>
          <p:cNvPr id="52230" name="TextBox 1"/>
          <p:cNvSpPr txBox="1">
            <a:spLocks noChangeArrowheads="1"/>
          </p:cNvSpPr>
          <p:nvPr/>
        </p:nvSpPr>
        <p:spPr bwMode="auto">
          <a:xfrm>
            <a:off x="3203575" y="141288"/>
            <a:ext cx="445452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West Greenwich</a:t>
            </a:r>
          </a:p>
          <a:p>
            <a:pPr algn="ctr"/>
            <a:r>
              <a:rPr lang="en-US" altLang="en-US" b="1">
                <a:solidFill>
                  <a:schemeClr val="bg1"/>
                </a:solidFill>
              </a:rPr>
              <a:t>5/26/16 to 5/27/2016</a:t>
            </a:r>
          </a:p>
          <a:p>
            <a:pPr algn="ctr"/>
            <a:r>
              <a:rPr lang="en-US" altLang="en-US" b="1">
                <a:solidFill>
                  <a:schemeClr val="bg1"/>
                </a:solidFill>
              </a:rPr>
              <a:t>HMS Smoke Analysis (daily)</a:t>
            </a:r>
          </a:p>
          <a:p>
            <a:pPr algn="ctr"/>
            <a:r>
              <a:rPr lang="en-US" altLang="en-US" b="1">
                <a:solidFill>
                  <a:schemeClr val="bg1"/>
                </a:solidFill>
              </a:rPr>
              <a:t>36 hr Back Trajectories 100/500/1500 m</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917700" y="3256757"/>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54275" name="Picture 2" descr="C:\Users\Darren.Austin.ENTERPRISE\Downloads\output_CG8kb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8675" y="141288"/>
            <a:ext cx="8915400" cy="650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3"/>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6D12A597-D5C0-45FD-A0D1-ADA369ED495B}" type="slidenum">
              <a:rPr lang="en-US" altLang="en-US"/>
              <a:pPr>
                <a:defRPr/>
              </a:pPr>
              <a:t>22</a:t>
            </a:fld>
            <a:endParaRPr lang="en-US" altLang="en-US"/>
          </a:p>
        </p:txBody>
      </p:sp>
      <p:sp>
        <p:nvSpPr>
          <p:cNvPr id="54278" name="TextBox 1"/>
          <p:cNvSpPr txBox="1">
            <a:spLocks noChangeArrowheads="1"/>
          </p:cNvSpPr>
          <p:nvPr/>
        </p:nvSpPr>
        <p:spPr bwMode="auto">
          <a:xfrm>
            <a:off x="3511550" y="141288"/>
            <a:ext cx="383857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East Providence</a:t>
            </a:r>
          </a:p>
          <a:p>
            <a:pPr algn="ctr"/>
            <a:r>
              <a:rPr lang="en-US" altLang="en-US" b="1">
                <a:solidFill>
                  <a:schemeClr val="bg1"/>
                </a:solidFill>
              </a:rPr>
              <a:t>5/26/16 to 5/27/2016</a:t>
            </a:r>
          </a:p>
          <a:p>
            <a:pPr algn="ctr"/>
            <a:r>
              <a:rPr lang="en-US" altLang="en-US" b="1">
                <a:solidFill>
                  <a:schemeClr val="bg1"/>
                </a:solidFill>
              </a:rPr>
              <a:t>HMS Smoke Analysis (daily)</a:t>
            </a:r>
          </a:p>
          <a:p>
            <a:pPr algn="ctr"/>
            <a:r>
              <a:rPr lang="en-US" altLang="en-US" b="1">
                <a:solidFill>
                  <a:schemeClr val="bg1"/>
                </a:solidFill>
              </a:rPr>
              <a:t>36 hr Trajectories 100/500/1500 m</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5632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0025" y="206375"/>
            <a:ext cx="5945188" cy="445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5"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27775" y="184150"/>
            <a:ext cx="4584700"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17925" y="2978150"/>
            <a:ext cx="5035550" cy="3776663"/>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F7239130-8D5D-4D73-9E93-7C0FBBEBB341}" type="slidenum">
              <a:rPr lang="en-US" altLang="en-US"/>
              <a:pPr>
                <a:defRPr/>
              </a:pPr>
              <a:t>23</a:t>
            </a:fld>
            <a:endParaRPr lang="en-US" altLang="en-US"/>
          </a:p>
        </p:txBody>
      </p:sp>
      <p:sp>
        <p:nvSpPr>
          <p:cNvPr id="56328" name="TextBox 2"/>
          <p:cNvSpPr txBox="1">
            <a:spLocks noChangeArrowheads="1"/>
          </p:cNvSpPr>
          <p:nvPr/>
        </p:nvSpPr>
        <p:spPr bwMode="auto">
          <a:xfrm>
            <a:off x="669925" y="5681663"/>
            <a:ext cx="1722438" cy="647700"/>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5/27/16</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5837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FA70D443-99CB-4C1D-A7B2-C5AC6EF06E1C}" type="slidenum">
              <a:rPr lang="en-US" altLang="en-US"/>
              <a:pPr>
                <a:defRPr/>
              </a:pPr>
              <a:t>24</a:t>
            </a:fld>
            <a:endParaRPr lang="en-US" altLang="en-US"/>
          </a:p>
        </p:txBody>
      </p:sp>
      <p:pic>
        <p:nvPicPr>
          <p:cNvPr id="58373" name="Picture 2" descr="\\dem-fs-02.enterprise.ri.gov\DEM-AIR\HOME\Darren.Austin\Desktop\Exceptional Event Images\FINAL DRAFT IMAGES\Haze Cam Loop\Final Loop\output_Sy1es9.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8600" y="300038"/>
            <a:ext cx="8369300" cy="627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
          <p:cNvSpPr txBox="1">
            <a:spLocks noChangeArrowheads="1"/>
          </p:cNvSpPr>
          <p:nvPr/>
        </p:nvSpPr>
        <p:spPr bwMode="auto">
          <a:xfrm>
            <a:off x="8786813" y="1390650"/>
            <a:ext cx="3190875" cy="440213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2000" dirty="0" smtClean="0"/>
              <a:t>Blue Hills Observatory on May 25, 2017</a:t>
            </a:r>
          </a:p>
          <a:p>
            <a:pPr>
              <a:defRPr/>
            </a:pPr>
            <a:r>
              <a:rPr lang="en-US" altLang="en-US" sz="2000" dirty="0" smtClean="0"/>
              <a:t>-    Cam faces northwest</a:t>
            </a:r>
          </a:p>
          <a:p>
            <a:pPr marL="342900" indent="-342900">
              <a:buFontTx/>
              <a:buChar char="-"/>
              <a:defRPr/>
            </a:pPr>
            <a:r>
              <a:rPr lang="en-US" altLang="en-US" sz="2000" dirty="0" smtClean="0"/>
              <a:t>Fog early (vis &lt; ¼ mile) at 8AM</a:t>
            </a:r>
          </a:p>
          <a:p>
            <a:pPr marL="342900" indent="-342900">
              <a:buFontTx/>
              <a:buChar char="-"/>
              <a:defRPr/>
            </a:pPr>
            <a:r>
              <a:rPr lang="en-US" altLang="en-US" sz="2000" dirty="0" smtClean="0"/>
              <a:t>10 AM fog lifted, haze in distance</a:t>
            </a:r>
          </a:p>
          <a:p>
            <a:pPr marL="342900" indent="-342900">
              <a:buFontTx/>
              <a:buChar char="-"/>
              <a:defRPr/>
            </a:pPr>
            <a:r>
              <a:rPr lang="en-US" altLang="en-US" sz="2000" dirty="0" smtClean="0"/>
              <a:t>1PM Increasing haze and decreasing visibility</a:t>
            </a:r>
          </a:p>
          <a:p>
            <a:pPr marL="342900" indent="-342900">
              <a:buFontTx/>
              <a:buChar char="-"/>
              <a:defRPr/>
            </a:pPr>
            <a:r>
              <a:rPr lang="en-US" altLang="en-US" sz="2000" dirty="0" smtClean="0"/>
              <a:t>Light brown hue at horizon indicative of particle pollution with smoke plume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6041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41F1A515-8A57-45B2-B251-F31917EB3E89}" type="slidenum">
              <a:rPr lang="en-US" altLang="en-US"/>
              <a:pPr>
                <a:defRPr/>
              </a:pPr>
              <a:t>25</a:t>
            </a:fld>
            <a:endParaRPr lang="en-US" altLang="en-US"/>
          </a:p>
        </p:txBody>
      </p:sp>
      <p:pic>
        <p:nvPicPr>
          <p:cNvPr id="60421" name="Picture 2" descr="\\dem-fs-02.enterprise.ri.gov\DEM-AIR\HOME\Darren.Austin\Desktop\Exceptional Event Images\FINAL DRAFT IMAGES\Haze Cam Loop\2nd Loop 5.26.16\output_kxz68u.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7513" y="284163"/>
            <a:ext cx="8247062" cy="618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
          <p:cNvSpPr txBox="1">
            <a:spLocks noChangeArrowheads="1"/>
          </p:cNvSpPr>
          <p:nvPr/>
        </p:nvSpPr>
        <p:spPr bwMode="auto">
          <a:xfrm>
            <a:off x="8848725" y="1595438"/>
            <a:ext cx="3190875" cy="2246312"/>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US" altLang="en-US" sz="2000" dirty="0" smtClean="0"/>
              <a:t>Blue Hills Observatory on May 26-27, 2017</a:t>
            </a:r>
          </a:p>
          <a:p>
            <a:pPr marL="342900" indent="-342900">
              <a:buFontTx/>
              <a:buChar char="-"/>
              <a:defRPr/>
            </a:pPr>
            <a:r>
              <a:rPr lang="en-US" altLang="en-US" sz="2000" dirty="0" smtClean="0"/>
              <a:t>Cam faces northwest</a:t>
            </a:r>
          </a:p>
          <a:p>
            <a:pPr marL="342900" indent="-342900">
              <a:buFontTx/>
              <a:buChar char="-"/>
              <a:defRPr/>
            </a:pPr>
            <a:r>
              <a:rPr lang="en-US" altLang="en-US" sz="2000" dirty="0" smtClean="0"/>
              <a:t>Reports of haze through the period</a:t>
            </a:r>
          </a:p>
          <a:p>
            <a:pPr marL="342900" indent="-342900">
              <a:buFontTx/>
              <a:buChar char="-"/>
              <a:defRPr/>
            </a:pPr>
            <a:r>
              <a:rPr lang="en-US" altLang="en-US" sz="2000" dirty="0" smtClean="0"/>
              <a:t>Continued light brown hue above horizon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6246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07176781-1547-4EAD-92A0-3B7F884809F4}" type="slidenum">
              <a:rPr lang="en-US" altLang="en-US"/>
              <a:pPr>
                <a:defRPr/>
              </a:pPr>
              <a:t>26</a:t>
            </a:fld>
            <a:endParaRPr lang="en-US" altLang="en-US"/>
          </a:p>
        </p:txBody>
      </p:sp>
      <p:pic>
        <p:nvPicPr>
          <p:cNvPr id="62469"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2600" y="268288"/>
            <a:ext cx="8801100"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TextBox 2"/>
          <p:cNvSpPr txBox="1">
            <a:spLocks noChangeArrowheads="1"/>
          </p:cNvSpPr>
          <p:nvPr/>
        </p:nvSpPr>
        <p:spPr bwMode="auto">
          <a:xfrm>
            <a:off x="9448800" y="2286000"/>
            <a:ext cx="2386013" cy="187801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7/6/2011</a:t>
            </a:r>
          </a:p>
          <a:p>
            <a:r>
              <a:rPr lang="en-US" altLang="en-US" sz="1600"/>
              <a:t>Non Event Comparison</a:t>
            </a:r>
          </a:p>
          <a:p>
            <a:r>
              <a:rPr lang="en-US" altLang="en-US" sz="1600" b="1" u="sng"/>
              <a:t>Max 8-hr Ozone </a:t>
            </a:r>
          </a:p>
          <a:p>
            <a:r>
              <a:rPr lang="en-US" altLang="en-US" sz="1600"/>
              <a:t>West Greenwich 84 ppb</a:t>
            </a:r>
          </a:p>
          <a:p>
            <a:r>
              <a:rPr lang="en-US" altLang="en-US" sz="1600"/>
              <a:t>East Providence 78 ppb</a:t>
            </a:r>
          </a:p>
          <a:p>
            <a:r>
              <a:rPr lang="en-US" altLang="en-US" sz="1600"/>
              <a:t>Narragansett 69 ppb</a:t>
            </a:r>
          </a:p>
        </p:txBody>
      </p:sp>
      <p:sp>
        <p:nvSpPr>
          <p:cNvPr id="62471" name="TextBox 1"/>
          <p:cNvSpPr txBox="1">
            <a:spLocks noChangeArrowheads="1"/>
          </p:cNvSpPr>
          <p:nvPr/>
        </p:nvSpPr>
        <p:spPr bwMode="auto">
          <a:xfrm>
            <a:off x="577850" y="3752850"/>
            <a:ext cx="445452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West Greenwich and East Providence</a:t>
            </a:r>
          </a:p>
          <a:p>
            <a:pPr algn="ctr"/>
            <a:r>
              <a:rPr lang="en-US" altLang="en-US" b="1">
                <a:solidFill>
                  <a:schemeClr val="bg1"/>
                </a:solidFill>
              </a:rPr>
              <a:t>36 hr Back Trajectories 100/500/1500 m</a:t>
            </a:r>
          </a:p>
          <a:p>
            <a:pPr algn="ctr"/>
            <a:r>
              <a:rPr lang="en-US" altLang="en-US" b="1">
                <a:solidFill>
                  <a:schemeClr val="bg1"/>
                </a:solidFill>
              </a:rPr>
              <a:t>100 and 500 m flows from SW, upper </a:t>
            </a:r>
          </a:p>
          <a:p>
            <a:pPr algn="ctr"/>
            <a:r>
              <a:rPr lang="en-US" altLang="en-US" b="1">
                <a:solidFill>
                  <a:schemeClr val="bg1"/>
                </a:solidFill>
              </a:rPr>
              <a:t>Flows WSW through CT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6451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CBC02A3-69D0-4BCD-9749-079317560B54}" type="slidenum">
              <a:rPr lang="en-US" altLang="en-US"/>
              <a:pPr>
                <a:defRPr/>
              </a:pPr>
              <a:t>27</a:t>
            </a:fld>
            <a:endParaRPr lang="en-US" altLang="en-US"/>
          </a:p>
        </p:txBody>
      </p:sp>
      <p:pic>
        <p:nvPicPr>
          <p:cNvPr id="64517"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61075" y="127000"/>
            <a:ext cx="4851400" cy="485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65100" y="127000"/>
            <a:ext cx="5740400" cy="430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044700" y="3322638"/>
            <a:ext cx="4684713" cy="351472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64520" name="TextBox 2"/>
          <p:cNvSpPr txBox="1">
            <a:spLocks noChangeArrowheads="1"/>
          </p:cNvSpPr>
          <p:nvPr/>
        </p:nvSpPr>
        <p:spPr bwMode="auto">
          <a:xfrm>
            <a:off x="7513638" y="5260975"/>
            <a:ext cx="2303462" cy="8921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7/6/2011</a:t>
            </a:r>
          </a:p>
          <a:p>
            <a:r>
              <a:rPr lang="en-US" altLang="en-US" sz="1600"/>
              <a:t>Non Event Comparison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6656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85B6621A-D87D-498A-9A67-DEDECEBD3B7C}" type="slidenum">
              <a:rPr lang="en-US" altLang="en-US"/>
              <a:pPr>
                <a:defRPr/>
              </a:pPr>
              <a:t>28</a:t>
            </a:fld>
            <a:endParaRPr lang="en-US" altLang="en-US"/>
          </a:p>
        </p:txBody>
      </p:sp>
      <p:pic>
        <p:nvPicPr>
          <p:cNvPr id="66565"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9400" y="76200"/>
            <a:ext cx="9144000" cy="668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TextBox 2"/>
          <p:cNvSpPr txBox="1">
            <a:spLocks noChangeArrowheads="1"/>
          </p:cNvSpPr>
          <p:nvPr/>
        </p:nvSpPr>
        <p:spPr bwMode="auto">
          <a:xfrm>
            <a:off x="9698038" y="1785938"/>
            <a:ext cx="2386012" cy="1878012"/>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7/14/2012</a:t>
            </a:r>
          </a:p>
          <a:p>
            <a:r>
              <a:rPr lang="en-US" altLang="en-US" sz="1600"/>
              <a:t>Non Event Comparison</a:t>
            </a:r>
          </a:p>
          <a:p>
            <a:r>
              <a:rPr lang="en-US" altLang="en-US" sz="1600" b="1" u="sng"/>
              <a:t>Max 8-hr Ozone </a:t>
            </a:r>
          </a:p>
          <a:p>
            <a:r>
              <a:rPr lang="en-US" altLang="en-US" sz="1600"/>
              <a:t>Narragansett 81 ppb</a:t>
            </a:r>
          </a:p>
          <a:p>
            <a:r>
              <a:rPr lang="en-US" altLang="en-US" sz="1600"/>
              <a:t>East Providence 79 ppb</a:t>
            </a:r>
          </a:p>
          <a:p>
            <a:r>
              <a:rPr lang="en-US" altLang="en-US" sz="1600"/>
              <a:t>West Greenwich 71 ppb</a:t>
            </a:r>
          </a:p>
        </p:txBody>
      </p:sp>
      <p:sp>
        <p:nvSpPr>
          <p:cNvPr id="66567" name="TextBox 1"/>
          <p:cNvSpPr txBox="1">
            <a:spLocks noChangeArrowheads="1"/>
          </p:cNvSpPr>
          <p:nvPr/>
        </p:nvSpPr>
        <p:spPr bwMode="auto">
          <a:xfrm>
            <a:off x="585788" y="3752850"/>
            <a:ext cx="4438650" cy="1476375"/>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West Greenwich, East Providence, and</a:t>
            </a:r>
          </a:p>
          <a:p>
            <a:pPr algn="ctr"/>
            <a:r>
              <a:rPr lang="en-US" altLang="en-US" b="1">
                <a:solidFill>
                  <a:schemeClr val="bg1"/>
                </a:solidFill>
              </a:rPr>
              <a:t>Narragansett 36 hr Back Trajectories </a:t>
            </a:r>
          </a:p>
          <a:p>
            <a:pPr algn="ctr"/>
            <a:r>
              <a:rPr lang="en-US" altLang="en-US" b="1">
                <a:solidFill>
                  <a:schemeClr val="bg1"/>
                </a:solidFill>
              </a:rPr>
              <a:t>100/500/1500 m</a:t>
            </a:r>
          </a:p>
          <a:p>
            <a:pPr algn="ctr"/>
            <a:r>
              <a:rPr lang="en-US" altLang="en-US" b="1">
                <a:solidFill>
                  <a:schemeClr val="bg1"/>
                </a:solidFill>
              </a:rPr>
              <a:t>Light flows from SW and WSW at all</a:t>
            </a:r>
          </a:p>
          <a:p>
            <a:pPr algn="ctr"/>
            <a:r>
              <a:rPr lang="en-US" altLang="en-US" b="1">
                <a:solidFill>
                  <a:schemeClr val="bg1"/>
                </a:solidFill>
              </a:rPr>
              <a:t>levels from a stagnation event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6861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513B2094-AB96-4CEC-857C-006734C2CA4E}" type="slidenum">
              <a:rPr lang="en-US" altLang="en-US"/>
              <a:pPr>
                <a:defRPr/>
              </a:pPr>
              <a:t>29</a:t>
            </a:fld>
            <a:endParaRPr lang="en-US" altLang="en-US"/>
          </a:p>
        </p:txBody>
      </p:sp>
      <p:pic>
        <p:nvPicPr>
          <p:cNvPr id="68613"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8425" y="117475"/>
            <a:ext cx="5859463"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4"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76950" y="117475"/>
            <a:ext cx="4835525" cy="483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5"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97213" y="3278188"/>
            <a:ext cx="4778375" cy="3584575"/>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68616" name="TextBox 2"/>
          <p:cNvSpPr txBox="1">
            <a:spLocks noChangeArrowheads="1"/>
          </p:cNvSpPr>
          <p:nvPr/>
        </p:nvSpPr>
        <p:spPr bwMode="auto">
          <a:xfrm>
            <a:off x="8277225" y="5184775"/>
            <a:ext cx="2303463" cy="8921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7/14/2012</a:t>
            </a:r>
          </a:p>
          <a:p>
            <a:r>
              <a:rPr lang="en-US" altLang="en-US" sz="1600"/>
              <a:t>Non Event Comparison</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7065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5913" y="50800"/>
            <a:ext cx="9288462" cy="675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9A52FE6C-92D9-493E-A0A2-2EF7682E6B9B}" type="slidenum">
              <a:rPr lang="en-US" altLang="en-US"/>
              <a:pPr>
                <a:defRPr/>
              </a:pPr>
              <a:t>30</a:t>
            </a:fld>
            <a:endParaRPr lang="en-US" altLang="en-US"/>
          </a:p>
        </p:txBody>
      </p:sp>
      <p:sp>
        <p:nvSpPr>
          <p:cNvPr id="70662" name="TextBox 2"/>
          <p:cNvSpPr txBox="1">
            <a:spLocks noChangeArrowheads="1"/>
          </p:cNvSpPr>
          <p:nvPr/>
        </p:nvSpPr>
        <p:spPr bwMode="auto">
          <a:xfrm>
            <a:off x="9718675" y="2120900"/>
            <a:ext cx="2387600" cy="187801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8/31/2012</a:t>
            </a:r>
          </a:p>
          <a:p>
            <a:r>
              <a:rPr lang="en-US" altLang="en-US" sz="1600"/>
              <a:t>Non Event Comparison</a:t>
            </a:r>
          </a:p>
          <a:p>
            <a:r>
              <a:rPr lang="en-US" altLang="en-US" sz="1600" b="1" u="sng"/>
              <a:t>Max 8-hr Ozone </a:t>
            </a:r>
          </a:p>
          <a:p>
            <a:r>
              <a:rPr lang="en-US" altLang="en-US" sz="1600"/>
              <a:t>East Providence 92 ppb</a:t>
            </a:r>
          </a:p>
          <a:p>
            <a:r>
              <a:rPr lang="en-US" altLang="en-US" sz="1600"/>
              <a:t>Narragansett 84 ppb</a:t>
            </a:r>
          </a:p>
          <a:p>
            <a:r>
              <a:rPr lang="en-US" altLang="en-US" sz="1600"/>
              <a:t>West Greenwich 78 ppb</a:t>
            </a:r>
          </a:p>
        </p:txBody>
      </p:sp>
      <p:sp>
        <p:nvSpPr>
          <p:cNvPr id="70663" name="TextBox 1"/>
          <p:cNvSpPr txBox="1">
            <a:spLocks noChangeArrowheads="1"/>
          </p:cNvSpPr>
          <p:nvPr/>
        </p:nvSpPr>
        <p:spPr bwMode="auto">
          <a:xfrm>
            <a:off x="862013" y="995363"/>
            <a:ext cx="4681537" cy="1477962"/>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East Providence, Narragansett, and West</a:t>
            </a:r>
          </a:p>
          <a:p>
            <a:pPr algn="ctr"/>
            <a:r>
              <a:rPr lang="en-US" altLang="en-US" b="1">
                <a:solidFill>
                  <a:schemeClr val="bg1"/>
                </a:solidFill>
              </a:rPr>
              <a:t>Greenwich 36 hr Back Trajectories </a:t>
            </a:r>
          </a:p>
          <a:p>
            <a:pPr algn="ctr"/>
            <a:r>
              <a:rPr lang="en-US" altLang="en-US" b="1">
                <a:solidFill>
                  <a:schemeClr val="bg1"/>
                </a:solidFill>
              </a:rPr>
              <a:t>100/500/1500 m </a:t>
            </a:r>
          </a:p>
          <a:p>
            <a:pPr algn="ctr"/>
            <a:r>
              <a:rPr lang="en-US" altLang="en-US" b="1">
                <a:solidFill>
                  <a:schemeClr val="bg1"/>
                </a:solidFill>
              </a:rPr>
              <a:t>100 and 500 m flows from SW, </a:t>
            </a:r>
          </a:p>
          <a:p>
            <a:pPr algn="ctr"/>
            <a:r>
              <a:rPr lang="en-US" altLang="en-US" b="1">
                <a:solidFill>
                  <a:schemeClr val="bg1"/>
                </a:solidFill>
              </a:rPr>
              <a:t>upper flows W and WNW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7270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3825" y="155575"/>
            <a:ext cx="5876925" cy="440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9"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200775" y="120650"/>
            <a:ext cx="4711700" cy="471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10"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76488" y="3346450"/>
            <a:ext cx="4605337" cy="345440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pPr>
              <a:defRPr/>
            </a:pPr>
            <a:fld id="{F3CBE543-FEB5-47F3-9006-1C8DD0F9D353}" type="slidenum">
              <a:rPr lang="en-US" altLang="en-US"/>
              <a:pPr>
                <a:defRPr/>
              </a:pPr>
              <a:t>31</a:t>
            </a:fld>
            <a:endParaRPr lang="en-US" altLang="en-US"/>
          </a:p>
        </p:txBody>
      </p:sp>
      <p:sp>
        <p:nvSpPr>
          <p:cNvPr id="72712" name="TextBox 2"/>
          <p:cNvSpPr txBox="1">
            <a:spLocks noChangeArrowheads="1"/>
          </p:cNvSpPr>
          <p:nvPr/>
        </p:nvSpPr>
        <p:spPr bwMode="auto">
          <a:xfrm>
            <a:off x="8277225" y="5126038"/>
            <a:ext cx="2303463" cy="8921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8/31/2012</a:t>
            </a:r>
          </a:p>
          <a:p>
            <a:r>
              <a:rPr lang="en-US" altLang="en-US" sz="1600"/>
              <a:t>Non Event Comparison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7475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8ADEE22-31C8-4648-9C81-5321299F8378}" type="slidenum">
              <a:rPr lang="en-US" altLang="en-US"/>
              <a:pPr>
                <a:defRPr/>
              </a:pPr>
              <a:t>32</a:t>
            </a:fld>
            <a:endParaRPr lang="en-US" altLang="en-US"/>
          </a:p>
        </p:txBody>
      </p:sp>
      <p:pic>
        <p:nvPicPr>
          <p:cNvPr id="74757"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1775" y="98425"/>
            <a:ext cx="9142413" cy="667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8" name="TextBox 2"/>
          <p:cNvSpPr txBox="1">
            <a:spLocks noChangeArrowheads="1"/>
          </p:cNvSpPr>
          <p:nvPr/>
        </p:nvSpPr>
        <p:spPr bwMode="auto">
          <a:xfrm>
            <a:off x="9718675" y="2120900"/>
            <a:ext cx="2387600" cy="1878013"/>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7/19/2013</a:t>
            </a:r>
          </a:p>
          <a:p>
            <a:r>
              <a:rPr lang="en-US" altLang="en-US" sz="1600"/>
              <a:t>Non Event Comparison</a:t>
            </a:r>
          </a:p>
          <a:p>
            <a:r>
              <a:rPr lang="en-US" altLang="en-US" sz="1600" b="1" u="sng"/>
              <a:t>Max 8-hr Ozone </a:t>
            </a:r>
          </a:p>
          <a:p>
            <a:r>
              <a:rPr lang="en-US" altLang="en-US" sz="1600"/>
              <a:t>East Providence 80 ppb</a:t>
            </a:r>
          </a:p>
          <a:p>
            <a:r>
              <a:rPr lang="en-US" altLang="en-US" sz="1600"/>
              <a:t>Narragansett 73 ppb</a:t>
            </a:r>
          </a:p>
          <a:p>
            <a:r>
              <a:rPr lang="en-US" altLang="en-US" sz="1600"/>
              <a:t>West Greenwich 65 ppb</a:t>
            </a:r>
          </a:p>
        </p:txBody>
      </p:sp>
      <p:sp>
        <p:nvSpPr>
          <p:cNvPr id="74759" name="TextBox 1"/>
          <p:cNvSpPr txBox="1">
            <a:spLocks noChangeArrowheads="1"/>
          </p:cNvSpPr>
          <p:nvPr/>
        </p:nvSpPr>
        <p:spPr bwMode="auto">
          <a:xfrm>
            <a:off x="577850" y="3752850"/>
            <a:ext cx="4454525" cy="1200150"/>
          </a:xfrm>
          <a:prstGeom prst="rect">
            <a:avLst/>
          </a:prstGeom>
          <a:solidFill>
            <a:schemeClr val="tx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b="1">
                <a:solidFill>
                  <a:schemeClr val="bg1"/>
                </a:solidFill>
              </a:rPr>
              <a:t>East Providence and Narragansett</a:t>
            </a:r>
          </a:p>
          <a:p>
            <a:pPr algn="ctr"/>
            <a:r>
              <a:rPr lang="en-US" altLang="en-US" b="1">
                <a:solidFill>
                  <a:schemeClr val="bg1"/>
                </a:solidFill>
              </a:rPr>
              <a:t>36 hr Back Trajectories 100/500/1500 m</a:t>
            </a:r>
          </a:p>
          <a:p>
            <a:pPr algn="ctr"/>
            <a:r>
              <a:rPr lang="en-US" altLang="en-US" b="1">
                <a:solidFill>
                  <a:schemeClr val="bg1"/>
                </a:solidFill>
              </a:rPr>
              <a:t>100 and 500 m flows from SW, upper </a:t>
            </a:r>
          </a:p>
          <a:p>
            <a:pPr algn="ctr"/>
            <a:r>
              <a:rPr lang="en-US" altLang="en-US" b="1">
                <a:solidFill>
                  <a:schemeClr val="bg1"/>
                </a:solidFill>
              </a:rPr>
              <a:t>flows WSW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7680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FEDA5262-90CB-45BE-B876-962E427FA9BD}" type="slidenum">
              <a:rPr lang="en-US" altLang="en-US"/>
              <a:pPr>
                <a:defRPr/>
              </a:pPr>
              <a:t>33</a:t>
            </a:fld>
            <a:endParaRPr lang="en-US" altLang="en-US"/>
          </a:p>
        </p:txBody>
      </p:sp>
      <p:pic>
        <p:nvPicPr>
          <p:cNvPr id="76805"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9700" y="49213"/>
            <a:ext cx="579755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6"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83300" y="49213"/>
            <a:ext cx="4976813" cy="497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7"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574925" y="3095625"/>
            <a:ext cx="4953000" cy="3714750"/>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76808" name="TextBox 2"/>
          <p:cNvSpPr txBox="1">
            <a:spLocks noChangeArrowheads="1"/>
          </p:cNvSpPr>
          <p:nvPr/>
        </p:nvSpPr>
        <p:spPr bwMode="auto">
          <a:xfrm>
            <a:off x="8039100" y="5270500"/>
            <a:ext cx="2303463" cy="892175"/>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3600"/>
              <a:t>7/19/2013</a:t>
            </a:r>
          </a:p>
          <a:p>
            <a:r>
              <a:rPr lang="en-US" altLang="en-US" sz="1600"/>
              <a:t>Non Event Comparison</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7885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441EA24A-298D-4C0D-8C40-1C235CF4BD76}" type="slidenum">
              <a:rPr lang="en-US" altLang="en-US"/>
              <a:pPr>
                <a:defRPr/>
              </a:pPr>
              <a:t>34</a:t>
            </a:fld>
            <a:endParaRPr lang="en-US" altLang="en-US"/>
          </a:p>
        </p:txBody>
      </p:sp>
      <p:pic>
        <p:nvPicPr>
          <p:cNvPr id="78853"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9538" y="88900"/>
            <a:ext cx="9507537" cy="664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4" name="TextBox 2"/>
          <p:cNvSpPr txBox="1">
            <a:spLocks noChangeArrowheads="1"/>
          </p:cNvSpPr>
          <p:nvPr/>
        </p:nvSpPr>
        <p:spPr bwMode="auto">
          <a:xfrm>
            <a:off x="9642475" y="2120900"/>
            <a:ext cx="2489200" cy="197008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7/23/2016</a:t>
            </a:r>
          </a:p>
          <a:p>
            <a:r>
              <a:rPr lang="en-US" altLang="en-US" sz="1600" b="1" u="sng"/>
              <a:t>Max 8-hr Ozone </a:t>
            </a:r>
          </a:p>
          <a:p>
            <a:r>
              <a:rPr lang="en-US" altLang="en-US" sz="1600"/>
              <a:t>East Providence 43 ppb</a:t>
            </a:r>
          </a:p>
          <a:p>
            <a:r>
              <a:rPr lang="en-US" altLang="en-US" sz="1600"/>
              <a:t>Narragansett 42 ppb</a:t>
            </a:r>
          </a:p>
          <a:p>
            <a:r>
              <a:rPr lang="en-US" altLang="en-US" sz="1600"/>
              <a:t>West Greenwich 39 ppb</a:t>
            </a:r>
          </a:p>
          <a:p>
            <a:r>
              <a:rPr lang="en-US" altLang="en-US" sz="1600"/>
              <a:t>TF Green High Temp 93F</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8089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D329F633-31ED-4541-A067-DA7414587344}" type="slidenum">
              <a:rPr lang="en-US" altLang="en-US"/>
              <a:pPr>
                <a:defRPr/>
              </a:pPr>
              <a:t>35</a:t>
            </a:fld>
            <a:endParaRPr lang="en-US" altLang="en-US"/>
          </a:p>
        </p:txBody>
      </p:sp>
      <p:pic>
        <p:nvPicPr>
          <p:cNvPr id="80901"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38113" y="12700"/>
            <a:ext cx="6034087" cy="452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2"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72200" y="12700"/>
            <a:ext cx="494030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3" name="Picture 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55950" y="2805113"/>
            <a:ext cx="5372100" cy="4029075"/>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80904" name="TextBox 2"/>
          <p:cNvSpPr txBox="1">
            <a:spLocks noChangeArrowheads="1"/>
          </p:cNvSpPr>
          <p:nvPr/>
        </p:nvSpPr>
        <p:spPr bwMode="auto">
          <a:xfrm>
            <a:off x="138113" y="4648200"/>
            <a:ext cx="3017837" cy="197008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7/23/2016</a:t>
            </a:r>
          </a:p>
          <a:p>
            <a:r>
              <a:rPr lang="en-US" altLang="en-US" sz="1600"/>
              <a:t>Trough axis to the east of Rhode Island.   NW flows at 850 mb to 500 mb.  Cold front to the N and NW.    Partly cloud skies, no precipitation.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8294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980110EC-CEB7-47C2-BF67-BC149790D255}" type="slidenum">
              <a:rPr lang="en-US" altLang="en-US"/>
              <a:pPr>
                <a:defRPr/>
              </a:pPr>
              <a:t>36</a:t>
            </a:fld>
            <a:endParaRPr lang="en-US" altLang="en-US"/>
          </a:p>
        </p:txBody>
      </p:sp>
      <p:pic>
        <p:nvPicPr>
          <p:cNvPr id="82949"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4300" y="138113"/>
            <a:ext cx="9029700" cy="662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0" name="TextBox 2"/>
          <p:cNvSpPr txBox="1">
            <a:spLocks noChangeArrowheads="1"/>
          </p:cNvSpPr>
          <p:nvPr/>
        </p:nvSpPr>
        <p:spPr bwMode="auto">
          <a:xfrm>
            <a:off x="9426575" y="2184400"/>
            <a:ext cx="2489200" cy="197008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7/26/2016</a:t>
            </a:r>
          </a:p>
          <a:p>
            <a:r>
              <a:rPr lang="en-US" altLang="en-US" sz="1600" b="1" u="sng"/>
              <a:t>Max 8-hr Ozone </a:t>
            </a:r>
          </a:p>
          <a:p>
            <a:r>
              <a:rPr lang="en-US" altLang="en-US" sz="1600"/>
              <a:t>East Providence 43 ppb</a:t>
            </a:r>
          </a:p>
          <a:p>
            <a:r>
              <a:rPr lang="en-US" altLang="en-US" sz="1600"/>
              <a:t>Narragansett 42 ppb</a:t>
            </a:r>
          </a:p>
          <a:p>
            <a:r>
              <a:rPr lang="en-US" altLang="en-US" sz="1600"/>
              <a:t>West Greenwich 39 ppb</a:t>
            </a:r>
          </a:p>
          <a:p>
            <a:r>
              <a:rPr lang="en-US" altLang="en-US" sz="1600"/>
              <a:t>TF Green High Temp 92F</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8499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AEED84EA-7A75-477E-ACCE-B75EFAF182D5}" type="slidenum">
              <a:rPr lang="en-US" altLang="en-US"/>
              <a:pPr>
                <a:defRPr/>
              </a:pPr>
              <a:t>37</a:t>
            </a:fld>
            <a:endParaRPr lang="en-US" altLang="en-US"/>
          </a:p>
        </p:txBody>
      </p:sp>
      <p:pic>
        <p:nvPicPr>
          <p:cNvPr id="84997"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738" y="53975"/>
            <a:ext cx="5757862" cy="431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998"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00738" y="53975"/>
            <a:ext cx="5148262"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4999" name="Picture 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4338" y="3194050"/>
            <a:ext cx="4691062" cy="351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000" name="TextBox 2"/>
          <p:cNvSpPr txBox="1">
            <a:spLocks noChangeArrowheads="1"/>
          </p:cNvSpPr>
          <p:nvPr/>
        </p:nvSpPr>
        <p:spPr bwMode="auto">
          <a:xfrm>
            <a:off x="6099175" y="5006975"/>
            <a:ext cx="4173538" cy="1724025"/>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7/26/2016</a:t>
            </a:r>
          </a:p>
          <a:p>
            <a:r>
              <a:rPr lang="en-US" altLang="en-US" sz="1600"/>
              <a:t>Trough axis to the east of Rhode Island.   NW flows at 500 mb, WNW flows at 850 mb  Cold front west of Rhode Island.   Partly cloud skies, no precipitation.</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8704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32CFE994-D969-4261-9D0A-D270EBD25166}" type="slidenum">
              <a:rPr lang="en-US" altLang="en-US"/>
              <a:pPr>
                <a:defRPr/>
              </a:pPr>
              <a:t>38</a:t>
            </a:fld>
            <a:endParaRPr lang="en-US" altLang="en-US"/>
          </a:p>
        </p:txBody>
      </p:sp>
      <p:pic>
        <p:nvPicPr>
          <p:cNvPr id="87045"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8913" y="134938"/>
            <a:ext cx="9107487" cy="661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6" name="TextBox 2"/>
          <p:cNvSpPr txBox="1">
            <a:spLocks noChangeArrowheads="1"/>
          </p:cNvSpPr>
          <p:nvPr/>
        </p:nvSpPr>
        <p:spPr bwMode="auto">
          <a:xfrm>
            <a:off x="9426575" y="2184400"/>
            <a:ext cx="2489200" cy="197008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8/16/2015</a:t>
            </a:r>
          </a:p>
          <a:p>
            <a:r>
              <a:rPr lang="en-US" altLang="en-US" sz="1600" b="1" u="sng"/>
              <a:t>Max 8-hr Ozone </a:t>
            </a:r>
          </a:p>
          <a:p>
            <a:r>
              <a:rPr lang="en-US" altLang="en-US" sz="1600"/>
              <a:t>East Providence 48 ppb</a:t>
            </a:r>
          </a:p>
          <a:p>
            <a:r>
              <a:rPr lang="en-US" altLang="en-US" sz="1600"/>
              <a:t>Narragansett 67 ppb</a:t>
            </a:r>
          </a:p>
          <a:p>
            <a:r>
              <a:rPr lang="en-US" altLang="en-US" sz="1600"/>
              <a:t>West Greenwich 44 ppb</a:t>
            </a:r>
          </a:p>
          <a:p>
            <a:r>
              <a:rPr lang="en-US" altLang="en-US" sz="1600"/>
              <a:t>TF Green High Temp 91F</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8909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3A1C0D25-D5BE-4677-A93C-8A80D0BD4F41}" type="slidenum">
              <a:rPr lang="en-US" altLang="en-US"/>
              <a:pPr>
                <a:defRPr/>
              </a:pPr>
              <a:t>39</a:t>
            </a:fld>
            <a:endParaRPr lang="en-US" altLang="en-US"/>
          </a:p>
        </p:txBody>
      </p:sp>
      <p:pic>
        <p:nvPicPr>
          <p:cNvPr id="89093"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97600" y="88900"/>
            <a:ext cx="4864100"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094"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7313" y="0"/>
            <a:ext cx="6032500" cy="452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095" name="Picture 3"/>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85738" y="2994025"/>
            <a:ext cx="4983162"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6" name="TextBox 2"/>
          <p:cNvSpPr txBox="1">
            <a:spLocks noChangeArrowheads="1"/>
          </p:cNvSpPr>
          <p:nvPr/>
        </p:nvSpPr>
        <p:spPr bwMode="auto">
          <a:xfrm>
            <a:off x="6340475" y="5021263"/>
            <a:ext cx="4173538" cy="1724025"/>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Matching Day Analysis</a:t>
            </a:r>
          </a:p>
          <a:p>
            <a:pPr algn="ctr"/>
            <a:r>
              <a:rPr lang="en-US" altLang="en-US" sz="2400"/>
              <a:t>8/16/2015</a:t>
            </a:r>
          </a:p>
          <a:p>
            <a:pPr algn="ctr"/>
            <a:r>
              <a:rPr lang="en-US" altLang="en-US" sz="1600"/>
              <a:t>850 and 500 mb flows NW.   A bit more variable at the surface but still some showing NW on trajectory analysis.  Trough at 500 mb and 850 mb, in vicinity of RI.</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title" idx="4294967295"/>
          </p:nvPr>
        </p:nvSpPr>
        <p:spPr>
          <a:xfrm>
            <a:off x="0" y="609600"/>
            <a:ext cx="5934075" cy="1830388"/>
          </a:xfrm>
        </p:spPr>
        <p:txBody>
          <a:bodyPr>
            <a:normAutofit fontScale="90000"/>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9113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92538" y="641350"/>
            <a:ext cx="7119937" cy="598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13150" y="609600"/>
            <a:ext cx="7299325" cy="600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2" name="TextBox 11"/>
          <p:cNvSpPr txBox="1">
            <a:spLocks noChangeArrowheads="1"/>
          </p:cNvSpPr>
          <p:nvPr/>
        </p:nvSpPr>
        <p:spPr bwMode="auto">
          <a:xfrm>
            <a:off x="5273675" y="2439988"/>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91143" name="TextBox 13"/>
          <p:cNvSpPr txBox="1">
            <a:spLocks noChangeArrowheads="1"/>
          </p:cNvSpPr>
          <p:nvPr/>
        </p:nvSpPr>
        <p:spPr bwMode="auto">
          <a:xfrm>
            <a:off x="3414713" y="473075"/>
            <a:ext cx="6294437"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13150" y="625475"/>
            <a:ext cx="6946900" cy="596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5" name="TextBox 15"/>
          <p:cNvSpPr txBox="1">
            <a:spLocks noChangeArrowheads="1"/>
          </p:cNvSpPr>
          <p:nvPr/>
        </p:nvSpPr>
        <p:spPr bwMode="auto">
          <a:xfrm>
            <a:off x="320675" y="495300"/>
            <a:ext cx="3117850" cy="3140075"/>
          </a:xfrm>
          <a:prstGeom prst="rect">
            <a:avLst/>
          </a:prstGeom>
          <a:solidFill>
            <a:schemeClr val="accent1"/>
          </a:solidFill>
          <a:ln w="9525">
            <a:solidFill>
              <a:srgbClr val="000000"/>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b="1"/>
              <a:t>West Greenwich Pollution Roses 2014-2016</a:t>
            </a:r>
          </a:p>
          <a:p>
            <a:endParaRPr lang="en-US" altLang="en-US"/>
          </a:p>
          <a:p>
            <a:r>
              <a:rPr lang="en-US" altLang="en-US"/>
              <a:t>High Ozone surface wind component typically from favorable transport directions SW, WSW, as per 2014 and 2015.   Rose for  2016 shows unusual elevated ozone with NW component.</a:t>
            </a:r>
          </a:p>
        </p:txBody>
      </p:sp>
      <p:cxnSp>
        <p:nvCxnSpPr>
          <p:cNvPr id="20" name="Straight Arrow Connector 19"/>
          <p:cNvCxnSpPr/>
          <p:nvPr/>
        </p:nvCxnSpPr>
        <p:spPr>
          <a:xfrm>
            <a:off x="3062288" y="1768475"/>
            <a:ext cx="4200525" cy="763588"/>
          </a:xfrm>
          <a:prstGeom prst="straightConnector1">
            <a:avLst/>
          </a:prstGeom>
          <a:ln w="50800" cmpd="sng">
            <a:headEnd w="lg" len="med"/>
            <a:tailEnd type="triangle" w="lg" len="med"/>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F7454999-2961-470A-9415-2F741B78BAB5}" type="slidenum">
              <a:rPr lang="en-US" altLang="en-US" smtClean="0"/>
              <a:pPr>
                <a:defRPr/>
              </a:pPr>
              <a:t>40</a:t>
            </a:fld>
            <a:endParaRPr lang="en-US"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2" presetClass="entr" presetSubtype="4"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73513" y="630238"/>
            <a:ext cx="7070725"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59238" y="630238"/>
            <a:ext cx="6946900"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9063" y="717550"/>
            <a:ext cx="7029450" cy="590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Title 1"/>
          <p:cNvSpPr>
            <a:spLocks noGrp="1"/>
          </p:cNvSpPr>
          <p:nvPr>
            <p:ph type="title" idx="4294967295"/>
          </p:nvPr>
        </p:nvSpPr>
        <p:spPr>
          <a:xfrm>
            <a:off x="0" y="609600"/>
            <a:ext cx="5934075" cy="1830388"/>
          </a:xfrm>
        </p:spPr>
        <p:txBody>
          <a:bodyPr>
            <a:normAutofit fontScale="90000"/>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93190" name="Picture 3"/>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11"/>
          <p:cNvSpPr txBox="1">
            <a:spLocks noChangeArrowheads="1"/>
          </p:cNvSpPr>
          <p:nvPr/>
        </p:nvSpPr>
        <p:spPr bwMode="auto">
          <a:xfrm>
            <a:off x="5273675" y="2439988"/>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93192" name="TextBox 15"/>
          <p:cNvSpPr txBox="1">
            <a:spLocks noChangeArrowheads="1"/>
          </p:cNvSpPr>
          <p:nvPr/>
        </p:nvSpPr>
        <p:spPr bwMode="auto">
          <a:xfrm>
            <a:off x="441325" y="458788"/>
            <a:ext cx="3435350" cy="2862262"/>
          </a:xfrm>
          <a:prstGeom prst="rect">
            <a:avLst/>
          </a:prstGeom>
          <a:solidFill>
            <a:schemeClr val="accent1"/>
          </a:solidFill>
          <a:ln w="9525">
            <a:solidFill>
              <a:srgbClr val="000000"/>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b="1"/>
              <a:t>Narragansett  Pollution Roses 2014-2016</a:t>
            </a:r>
          </a:p>
          <a:p>
            <a:endParaRPr lang="en-US" altLang="en-US"/>
          </a:p>
          <a:p>
            <a:r>
              <a:rPr lang="en-US" altLang="en-US"/>
              <a:t>High Ozone surface wind component typically from favorable transport directions of W,  SW and WSW, as per 2014 and 2015.    2016 shows unusual elevated ozone from NW component.</a:t>
            </a:r>
          </a:p>
        </p:txBody>
      </p:sp>
      <p:cxnSp>
        <p:nvCxnSpPr>
          <p:cNvPr id="20" name="Straight Arrow Connector 19"/>
          <p:cNvCxnSpPr/>
          <p:nvPr/>
        </p:nvCxnSpPr>
        <p:spPr>
          <a:xfrm>
            <a:off x="3973513" y="1828800"/>
            <a:ext cx="2965450" cy="981075"/>
          </a:xfrm>
          <a:prstGeom prst="straightConnector1">
            <a:avLst/>
          </a:prstGeom>
          <a:ln w="50800" cmpd="sng">
            <a:headEnd w="lg" len="med"/>
            <a:tailEnd type="triangle" w="lg" len="med"/>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AD4FF00C-E077-4F38-9E87-7DE94B3D16CF}" type="slidenum">
              <a:rPr lang="en-US" altLang="en-US" smtClean="0"/>
              <a:pPr>
                <a:defRPr/>
              </a:pPr>
              <a:t>41</a:t>
            </a:fld>
            <a:endParaRPr lang="en-US"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516636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9523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0563" y="295275"/>
            <a:ext cx="7443787" cy="625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0563" y="295275"/>
            <a:ext cx="7443787" cy="625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8513" y="295275"/>
            <a:ext cx="7442200" cy="625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8"/>
          <p:cNvSpPr txBox="1">
            <a:spLocks noChangeArrowheads="1"/>
          </p:cNvSpPr>
          <p:nvPr/>
        </p:nvSpPr>
        <p:spPr bwMode="auto">
          <a:xfrm>
            <a:off x="8321675" y="1595438"/>
            <a:ext cx="3414713" cy="2308225"/>
          </a:xfrm>
          <a:prstGeom prst="rect">
            <a:avLst/>
          </a:prstGeom>
          <a:solidFill>
            <a:schemeClr val="accent1"/>
          </a:solidFill>
          <a:ln w="19050">
            <a:solidFill>
              <a:srgbClr val="000000"/>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b="1"/>
              <a:t>East Providence Pollution Roses 2014-2016</a:t>
            </a:r>
          </a:p>
          <a:p>
            <a:r>
              <a:rPr lang="en-US" altLang="en-US"/>
              <a:t>This location is frequently impacted by sea breezes in spring time.   High ozone event  was limited on 5/26 due to sea breeze wind shift.</a:t>
            </a:r>
          </a:p>
          <a:p>
            <a:endParaRPr lang="en-US" altLang="en-US"/>
          </a:p>
        </p:txBody>
      </p:sp>
      <p:sp>
        <p:nvSpPr>
          <p:cNvPr id="2" name="Slide Number Placeholder 1"/>
          <p:cNvSpPr>
            <a:spLocks noGrp="1"/>
          </p:cNvSpPr>
          <p:nvPr>
            <p:ph type="sldNum" sz="quarter" idx="12"/>
          </p:nvPr>
        </p:nvSpPr>
        <p:spPr/>
        <p:txBody>
          <a:bodyPr/>
          <a:lstStyle/>
          <a:p>
            <a:pPr>
              <a:defRPr/>
            </a:pPr>
            <a:fld id="{EC029A93-48B5-4D50-BBCB-AF8C0B243DA5}" type="slidenum">
              <a:rPr lang="en-US" altLang="en-US"/>
              <a:pPr>
                <a:defRPr/>
              </a:pPr>
              <a:t>42</a:t>
            </a:fld>
            <a:endParaRPr lang="en-US" altLang="en-US"/>
          </a:p>
        </p:txBody>
      </p:sp>
      <p:cxnSp>
        <p:nvCxnSpPr>
          <p:cNvPr id="7" name="Straight Arrow Connector 6"/>
          <p:cNvCxnSpPr/>
          <p:nvPr/>
        </p:nvCxnSpPr>
        <p:spPr>
          <a:xfrm flipH="1">
            <a:off x="4519613" y="1893888"/>
            <a:ext cx="3802062" cy="555625"/>
          </a:xfrm>
          <a:prstGeom prst="straightConnector1">
            <a:avLst/>
          </a:prstGeom>
          <a:ln w="38100">
            <a:tailEnd type="triangle" w="lg" len="lg"/>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9728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728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0338" y="849313"/>
            <a:ext cx="9791700" cy="5192712"/>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97285" name="TextBox 2"/>
          <p:cNvSpPr txBox="1">
            <a:spLocks noChangeArrowheads="1"/>
          </p:cNvSpPr>
          <p:nvPr/>
        </p:nvSpPr>
        <p:spPr bwMode="auto">
          <a:xfrm>
            <a:off x="10091738" y="1595438"/>
            <a:ext cx="2100262" cy="39703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East Providence SSE to SE sea breeze starting at 12PM on 5/26 limited ozone exceptional event  due to the influence of cleaner marine air. West Greenwich and Narragansett were not influenced by sea breeze.</a:t>
            </a:r>
          </a:p>
        </p:txBody>
      </p:sp>
      <p:cxnSp>
        <p:nvCxnSpPr>
          <p:cNvPr id="5" name="Straight Arrow Connector 4"/>
          <p:cNvCxnSpPr/>
          <p:nvPr/>
        </p:nvCxnSpPr>
        <p:spPr>
          <a:xfrm flipH="1">
            <a:off x="7250113" y="2743200"/>
            <a:ext cx="2857500" cy="15875"/>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C22E2E0E-C29A-41DF-8085-626C1725381C}" type="slidenum">
              <a:rPr lang="en-US" altLang="en-US"/>
              <a:pPr>
                <a:defRPr/>
              </a:pPr>
              <a:t>43</a:t>
            </a:fld>
            <a:endParaRPr lang="en-US" alt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99331"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2"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3688" y="554038"/>
            <a:ext cx="8921750" cy="5438775"/>
          </a:xfrm>
          <a:prstGeom prst="rect">
            <a:avLst/>
          </a:prstGeom>
          <a:solidFill>
            <a:schemeClr val="tx2"/>
          </a:solidFill>
          <a:ln w="9525">
            <a:solidFill>
              <a:schemeClr val="bg1"/>
            </a:solidFill>
            <a:miter lim="800000"/>
            <a:headEnd/>
            <a:tailEnd/>
          </a:ln>
        </p:spPr>
      </p:pic>
      <p:sp>
        <p:nvSpPr>
          <p:cNvPr id="99333" name="TextBox 3"/>
          <p:cNvSpPr txBox="1">
            <a:spLocks noChangeArrowheads="1"/>
          </p:cNvSpPr>
          <p:nvPr/>
        </p:nvSpPr>
        <p:spPr bwMode="auto">
          <a:xfrm>
            <a:off x="9453563" y="1747838"/>
            <a:ext cx="1960562" cy="2308225"/>
          </a:xfrm>
          <a:prstGeom prst="rect">
            <a:avLst/>
          </a:prstGeom>
          <a:solidFill>
            <a:schemeClr val="accent1"/>
          </a:solidFill>
          <a:ln w="9525">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Narragansett</a:t>
            </a:r>
          </a:p>
          <a:p>
            <a:r>
              <a:rPr lang="en-US" altLang="en-US"/>
              <a:t>winds remained from a westerly component all day.   No sea breeze.    Ozone readings remained high.</a:t>
            </a:r>
          </a:p>
        </p:txBody>
      </p:sp>
      <p:sp>
        <p:nvSpPr>
          <p:cNvPr id="2" name="Slide Number Placeholder 1"/>
          <p:cNvSpPr>
            <a:spLocks noGrp="1"/>
          </p:cNvSpPr>
          <p:nvPr>
            <p:ph type="sldNum" sz="quarter" idx="12"/>
          </p:nvPr>
        </p:nvSpPr>
        <p:spPr/>
        <p:txBody>
          <a:bodyPr/>
          <a:lstStyle/>
          <a:p>
            <a:pPr>
              <a:defRPr/>
            </a:pPr>
            <a:fld id="{EB0471A5-2921-4A64-9AA2-4E2BBA7CDDC7}" type="slidenum">
              <a:rPr lang="en-US" altLang="en-US"/>
              <a:pPr>
                <a:defRPr/>
              </a:pPr>
              <a:t>44</a:t>
            </a:fld>
            <a:endParaRPr lang="en-US"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01379"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80"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92100" y="879475"/>
            <a:ext cx="9652000" cy="4902200"/>
          </a:xfrm>
          <a:prstGeom prst="rect">
            <a:avLst/>
          </a:prstGeom>
          <a:solidFill>
            <a:schemeClr val="tx2"/>
          </a:solidFill>
          <a:ln w="9525">
            <a:solidFill>
              <a:schemeClr val="bg1"/>
            </a:solidFill>
            <a:miter lim="800000"/>
            <a:headEnd/>
            <a:tailEnd/>
          </a:ln>
        </p:spPr>
      </p:pic>
      <p:sp>
        <p:nvSpPr>
          <p:cNvPr id="101381" name="TextBox 5"/>
          <p:cNvSpPr txBox="1">
            <a:spLocks noChangeArrowheads="1"/>
          </p:cNvSpPr>
          <p:nvPr/>
        </p:nvSpPr>
        <p:spPr bwMode="auto">
          <a:xfrm>
            <a:off x="10198100" y="2298700"/>
            <a:ext cx="1574800" cy="2862263"/>
          </a:xfrm>
          <a:prstGeom prst="rect">
            <a:avLst/>
          </a:prstGeom>
          <a:solidFill>
            <a:schemeClr val="accent1"/>
          </a:solidFill>
          <a:ln w="9525">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West Greenwich did not experience sea breeze with a westerly component during peak ozone hours.</a:t>
            </a:r>
          </a:p>
        </p:txBody>
      </p:sp>
      <p:sp>
        <p:nvSpPr>
          <p:cNvPr id="2" name="Slide Number Placeholder 1"/>
          <p:cNvSpPr>
            <a:spLocks noGrp="1"/>
          </p:cNvSpPr>
          <p:nvPr>
            <p:ph type="sldNum" sz="quarter" idx="12"/>
          </p:nvPr>
        </p:nvSpPr>
        <p:spPr/>
        <p:txBody>
          <a:bodyPr/>
          <a:lstStyle/>
          <a:p>
            <a:pPr>
              <a:defRPr/>
            </a:pPr>
            <a:fld id="{DC81E907-BBA2-4CC7-966B-884A6F23712B}" type="slidenum">
              <a:rPr lang="en-US" altLang="en-US"/>
              <a:pPr>
                <a:defRPr/>
              </a:pPr>
              <a:t>45</a:t>
            </a:fld>
            <a:endParaRPr lang="en-US" alt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03427"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8"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3038" y="157163"/>
            <a:ext cx="4937125" cy="66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9"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157163"/>
            <a:ext cx="4941887" cy="66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30" name="TextBox 5"/>
          <p:cNvSpPr txBox="1">
            <a:spLocks noChangeArrowheads="1"/>
          </p:cNvSpPr>
          <p:nvPr/>
        </p:nvSpPr>
        <p:spPr bwMode="auto">
          <a:xfrm>
            <a:off x="10223500" y="1943100"/>
            <a:ext cx="1828800" cy="2586038"/>
          </a:xfrm>
          <a:prstGeom prst="rect">
            <a:avLst/>
          </a:prstGeom>
          <a:solidFill>
            <a:schemeClr val="accent1"/>
          </a:solidFill>
          <a:ln w="19050">
            <a:solidFill>
              <a:schemeClr val="bg1"/>
            </a:solidFill>
            <a:miter lim="800000"/>
            <a:headEnd/>
            <a:tailEnd/>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a:t>NOAA Model vs</a:t>
            </a:r>
          </a:p>
          <a:p>
            <a:pPr algn="ctr"/>
            <a:r>
              <a:rPr lang="en-US" altLang="en-US"/>
              <a:t>AQI Observed</a:t>
            </a:r>
          </a:p>
          <a:p>
            <a:pPr algn="ctr"/>
            <a:endParaRPr lang="en-US" altLang="en-US"/>
          </a:p>
          <a:p>
            <a:pPr algn="ctr"/>
            <a:r>
              <a:rPr lang="en-US" altLang="en-US"/>
              <a:t>Model (top) was vastly under predicting ozone (bottom) from smoke event.  </a:t>
            </a:r>
          </a:p>
        </p:txBody>
      </p:sp>
      <p:sp>
        <p:nvSpPr>
          <p:cNvPr id="2" name="Slide Number Placeholder 1"/>
          <p:cNvSpPr>
            <a:spLocks noGrp="1"/>
          </p:cNvSpPr>
          <p:nvPr>
            <p:ph type="sldNum" sz="quarter" idx="12"/>
          </p:nvPr>
        </p:nvSpPr>
        <p:spPr/>
        <p:txBody>
          <a:bodyPr/>
          <a:lstStyle/>
          <a:p>
            <a:pPr>
              <a:defRPr/>
            </a:pPr>
            <a:fld id="{DE874E59-8DEC-4CDC-91ED-0AB5DB0A7AFB}" type="slidenum">
              <a:rPr lang="en-US" altLang="en-US"/>
              <a:pPr>
                <a:defRPr/>
              </a:pPr>
              <a:t>46</a:t>
            </a:fld>
            <a:endParaRPr lang="en-US" altLang="en-U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r>
              <a:rPr lang="en-US" altLang="en-US" smtClean="0">
                <a:solidFill>
                  <a:schemeClr val="tx1"/>
                </a:solidFill>
                <a:ea typeface="+mj-ea"/>
              </a:rPr>
              <a:t/>
            </a:r>
            <a:br>
              <a:rPr lang="en-US" altLang="en-US" smtClean="0">
                <a:solidFill>
                  <a:schemeClr val="tx1"/>
                </a:solidFill>
                <a:ea typeface="+mj-ea"/>
              </a:rPr>
            </a:br>
            <a:endParaRPr lang="en-US" altLang="en-US" smtClean="0">
              <a:solidFill>
                <a:schemeClr val="tx1"/>
              </a:solidFill>
              <a:ea typeface="+mj-ea"/>
            </a:endParaRPr>
          </a:p>
        </p:txBody>
      </p:sp>
      <p:pic>
        <p:nvPicPr>
          <p:cNvPr id="105475"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76"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0663" y="161925"/>
            <a:ext cx="5964237"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77"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84900" y="2270125"/>
            <a:ext cx="5900738" cy="442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8" name="TextBox 3"/>
          <p:cNvSpPr txBox="1">
            <a:spLocks noChangeArrowheads="1"/>
          </p:cNvSpPr>
          <p:nvPr/>
        </p:nvSpPr>
        <p:spPr bwMode="auto">
          <a:xfrm>
            <a:off x="342900" y="4483100"/>
            <a:ext cx="6184900" cy="2030413"/>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Plots show interpolated observed 8-hr ozone vs. same</a:t>
            </a:r>
          </a:p>
          <a:p>
            <a:r>
              <a:rPr lang="en-US" altLang="en-US"/>
              <a:t>day NOAA CMAQ model.   NOAA CMAQ model does</a:t>
            </a:r>
          </a:p>
          <a:p>
            <a:r>
              <a:rPr lang="en-US" altLang="en-US"/>
              <a:t>NOT assimilate gaseous smoke emissions in predicting</a:t>
            </a:r>
          </a:p>
          <a:p>
            <a:r>
              <a:rPr lang="en-US" altLang="en-US"/>
              <a:t>ozone concentrations.   A substantial negative bias follows </a:t>
            </a:r>
          </a:p>
          <a:p>
            <a:r>
              <a:rPr lang="en-US" altLang="en-US"/>
              <a:t>smoke plume on 5/24/16 with a clear negative bias in RI </a:t>
            </a:r>
          </a:p>
          <a:p>
            <a:r>
              <a:rPr lang="en-US" altLang="en-US"/>
              <a:t>of 15-25 ppb on 5/25/16.  Courtesy of Joel Dreesen</a:t>
            </a:r>
          </a:p>
          <a:p>
            <a:r>
              <a:rPr lang="en-US" altLang="en-US"/>
              <a:t>(Maryland DE).   </a:t>
            </a:r>
          </a:p>
        </p:txBody>
      </p:sp>
      <p:cxnSp>
        <p:nvCxnSpPr>
          <p:cNvPr id="6" name="Straight Arrow Connector 5"/>
          <p:cNvCxnSpPr/>
          <p:nvPr/>
        </p:nvCxnSpPr>
        <p:spPr>
          <a:xfrm flipV="1">
            <a:off x="2947988" y="1397000"/>
            <a:ext cx="989012" cy="3086100"/>
          </a:xfrm>
          <a:prstGeom prst="straightConnector1">
            <a:avLst/>
          </a:prstGeom>
          <a:ln w="38100">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6527800" y="3730625"/>
            <a:ext cx="5124450" cy="1436688"/>
          </a:xfrm>
          <a:prstGeom prst="straightConnector1">
            <a:avLst/>
          </a:prstGeom>
          <a:ln w="38100">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pPr>
              <a:defRPr/>
            </a:pPr>
            <a:fld id="{0542A3AE-6946-442B-A7AE-C3FD9B693709}" type="slidenum">
              <a:rPr lang="en-US" altLang="en-US"/>
              <a:pPr>
                <a:defRPr/>
              </a:pPr>
              <a:t>47</a:t>
            </a:fld>
            <a:endParaRPr lang="en-US" altLang="en-U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1506" name="Title 1"/>
          <p:cNvSpPr>
            <a:spLocks noGrp="1"/>
          </p:cNvSpPr>
          <p:nvPr>
            <p:ph type="ctrTitle"/>
          </p:nvPr>
        </p:nvSpPr>
        <p:spPr>
          <a:xfrm>
            <a:off x="1244600" y="0"/>
            <a:ext cx="8372475" cy="4953000"/>
          </a:xfrm>
        </p:spPr>
        <p:txBody>
          <a:bodyPr/>
          <a:lstStyle/>
          <a:p>
            <a:pPr eaLnBrk="1" fontAlgn="auto" hangingPunct="1">
              <a:spcAft>
                <a:spcPts val="0"/>
              </a:spcAft>
              <a:defRPr/>
            </a:pP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r>
              <a:rPr lang="en-US" altLang="en-US" dirty="0" smtClean="0">
                <a:solidFill>
                  <a:schemeClr val="tx1"/>
                </a:solidFill>
                <a:ea typeface="+mj-ea"/>
              </a:rPr>
              <a:t/>
            </a:r>
            <a:br>
              <a:rPr lang="en-US" altLang="en-US" dirty="0" smtClean="0">
                <a:solidFill>
                  <a:schemeClr val="tx1"/>
                </a:solidFill>
                <a:ea typeface="+mj-ea"/>
              </a:rPr>
            </a:br>
            <a:endParaRPr lang="en-US" altLang="en-US" dirty="0" smtClean="0">
              <a:solidFill>
                <a:schemeClr val="tx1"/>
              </a:solidFill>
              <a:ea typeface="+mj-ea"/>
            </a:endParaRPr>
          </a:p>
        </p:txBody>
      </p:sp>
      <p:pic>
        <p:nvPicPr>
          <p:cNvPr id="107523"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12475" y="-114300"/>
            <a:ext cx="139858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4"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6363" y="139700"/>
            <a:ext cx="5951537"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5" name="Pictur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57900" y="2273300"/>
            <a:ext cx="5964238"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26" name="TextBox 3"/>
          <p:cNvSpPr txBox="1">
            <a:spLocks noChangeArrowheads="1"/>
          </p:cNvSpPr>
          <p:nvPr/>
        </p:nvSpPr>
        <p:spPr bwMode="auto">
          <a:xfrm>
            <a:off x="6210300" y="139700"/>
            <a:ext cx="4814888" cy="1201738"/>
          </a:xfrm>
          <a:prstGeom prst="rect">
            <a:avLst/>
          </a:prstGeom>
          <a:solidFill>
            <a:schemeClr val="accent1"/>
          </a:solidFill>
          <a:ln w="19050">
            <a:solidFill>
              <a:schemeClr val="bg1"/>
            </a:solidFill>
            <a:miter lim="800000"/>
            <a:headEnd/>
            <a:tailEnd/>
          </a:ln>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Negative model bias and under prediction</a:t>
            </a:r>
          </a:p>
          <a:p>
            <a:r>
              <a:rPr lang="en-US" altLang="en-US"/>
              <a:t>continues on 5/26/16 with smoke impact.    </a:t>
            </a:r>
          </a:p>
          <a:p>
            <a:r>
              <a:rPr lang="en-US" altLang="en-US"/>
              <a:t>Bias becomes more neutral on 5/27/16 as </a:t>
            </a:r>
          </a:p>
          <a:p>
            <a:r>
              <a:rPr lang="en-US" altLang="en-US"/>
              <a:t>smoke plume is transported out of the region.</a:t>
            </a:r>
          </a:p>
        </p:txBody>
      </p:sp>
      <p:sp>
        <p:nvSpPr>
          <p:cNvPr id="2" name="Slide Number Placeholder 1"/>
          <p:cNvSpPr>
            <a:spLocks noGrp="1"/>
          </p:cNvSpPr>
          <p:nvPr>
            <p:ph type="sldNum" sz="quarter" idx="12"/>
          </p:nvPr>
        </p:nvSpPr>
        <p:spPr/>
        <p:txBody>
          <a:bodyPr/>
          <a:lstStyle/>
          <a:p>
            <a:pPr>
              <a:defRPr/>
            </a:pPr>
            <a:fld id="{54BC7276-9C12-4BAF-B580-5A736438CB57}" type="slidenum">
              <a:rPr lang="en-US" altLang="en-US"/>
              <a:pPr>
                <a:defRPr/>
              </a:pPr>
              <a:t>48</a:t>
            </a:fld>
            <a:endParaRPr lang="en-US" alt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TM04033929[[fn=Slate]]</Template>
  <TotalTime>33902</TotalTime>
  <Words>1388</Words>
  <Application>Microsoft Office PowerPoint</Application>
  <PresentationFormat>Widescreen</PresentationFormat>
  <Paragraphs>331</Paragraphs>
  <Slides>49</Slides>
  <Notes>49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Calisto MT</vt:lpstr>
      <vt:lpstr>Trebuchet MS</vt:lpstr>
      <vt:lpstr>Wingdings 2</vt:lpstr>
      <vt:lpstr>Calibri</vt:lpstr>
      <vt:lpstr>Slate</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Austin, Darren (DEM)</dc:creator>
  <cp:lastModifiedBy>Austin, Darren (DEM)</cp:lastModifiedBy>
  <cp:revision>240</cp:revision>
  <dcterms:created xsi:type="dcterms:W3CDTF">2017-01-27T19:07:06Z</dcterms:created>
  <dcterms:modified xsi:type="dcterms:W3CDTF">2017-06-21T14:42:07Z</dcterms:modified>
</cp:coreProperties>
</file>