
<file path=[Content_Types].xml><?xml version="1.0" encoding="utf-8"?>
<Types xmlns="http://schemas.openxmlformats.org/package/2006/content-types">
  <Default Extension="png" ContentType="image/png"/>
  <Default Extension="emf" ContentType="image/x-emf"/>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3" r:id="rId1"/>
  </p:sldMasterIdLst>
  <p:notesMasterIdLst>
    <p:notesMasterId r:id="rId34"/>
  </p:notesMasterIdLst>
  <p:sldIdLst>
    <p:sldId id="256" r:id="rId2"/>
    <p:sldId id="257" r:id="rId3"/>
    <p:sldId id="312" r:id="rId4"/>
    <p:sldId id="313" r:id="rId5"/>
    <p:sldId id="314" r:id="rId6"/>
    <p:sldId id="268" r:id="rId7"/>
    <p:sldId id="330" r:id="rId8"/>
    <p:sldId id="315" r:id="rId9"/>
    <p:sldId id="329" r:id="rId10"/>
    <p:sldId id="316" r:id="rId11"/>
    <p:sldId id="317" r:id="rId12"/>
    <p:sldId id="318" r:id="rId13"/>
    <p:sldId id="319" r:id="rId14"/>
    <p:sldId id="332" r:id="rId15"/>
    <p:sldId id="320" r:id="rId16"/>
    <p:sldId id="321" r:id="rId17"/>
    <p:sldId id="322" r:id="rId18"/>
    <p:sldId id="323" r:id="rId19"/>
    <p:sldId id="331" r:id="rId20"/>
    <p:sldId id="325" r:id="rId21"/>
    <p:sldId id="309" r:id="rId22"/>
    <p:sldId id="271" r:id="rId23"/>
    <p:sldId id="270" r:id="rId24"/>
    <p:sldId id="337" r:id="rId25"/>
    <p:sldId id="335" r:id="rId26"/>
    <p:sldId id="338" r:id="rId27"/>
    <p:sldId id="326" r:id="rId28"/>
    <p:sldId id="336" r:id="rId29"/>
    <p:sldId id="265" r:id="rId30"/>
    <p:sldId id="333" r:id="rId31"/>
    <p:sldId id="334" r:id="rId32"/>
    <p:sldId id="328" r:id="rId3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7FA1AA44-E371-4015-A4F1-A3A32DAE79E2}">
          <p14:sldIdLst>
            <p14:sldId id="256"/>
            <p14:sldId id="257"/>
            <p14:sldId id="312"/>
            <p14:sldId id="313"/>
            <p14:sldId id="314"/>
            <p14:sldId id="268"/>
            <p14:sldId id="330"/>
            <p14:sldId id="315"/>
            <p14:sldId id="329"/>
            <p14:sldId id="316"/>
            <p14:sldId id="317"/>
            <p14:sldId id="318"/>
            <p14:sldId id="319"/>
            <p14:sldId id="332"/>
            <p14:sldId id="320"/>
            <p14:sldId id="321"/>
            <p14:sldId id="322"/>
            <p14:sldId id="323"/>
            <p14:sldId id="331"/>
            <p14:sldId id="325"/>
            <p14:sldId id="309"/>
            <p14:sldId id="271"/>
            <p14:sldId id="270"/>
            <p14:sldId id="337"/>
            <p14:sldId id="335"/>
            <p14:sldId id="338"/>
            <p14:sldId id="326"/>
            <p14:sldId id="336"/>
            <p14:sldId id="265"/>
            <p14:sldId id="333"/>
            <p14:sldId id="334"/>
            <p14:sldId id="328"/>
          </p14:sldIdLst>
        </p14:section>
      </p14:sectionLst>
    </p:ex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1CD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81" autoAdjust="0"/>
    <p:restoredTop sz="94511" autoAdjust="0"/>
  </p:normalViewPr>
  <p:slideViewPr>
    <p:cSldViewPr snapToGrid="0">
      <p:cViewPr varScale="1">
        <p:scale>
          <a:sx n="77" d="100"/>
          <a:sy n="77" d="100"/>
        </p:scale>
        <p:origin x="84" y="10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58AA57-79B4-4F9E-93E2-520958827D53}" type="datetimeFigureOut">
              <a:rPr lang="en-US" smtClean="0"/>
              <a:t>12/19/2016</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787A103-AB9A-4ADD-BC57-5988DA4CD0EB}" type="slidenum">
              <a:rPr lang="en-US" smtClean="0"/>
              <a:t>‹#›</a:t>
            </a:fld>
            <a:endParaRPr lang="en-US"/>
          </a:p>
        </p:txBody>
      </p:sp>
    </p:spTree>
    <p:extLst>
      <p:ext uri="{BB962C8B-B14F-4D97-AF65-F5344CB8AC3E}">
        <p14:creationId xmlns:p14="http://schemas.microsoft.com/office/powerpoint/2010/main" val="30929100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C3B661A-1CB0-4C1D-90B6-148D749641A5}" type="slidenum">
              <a:rPr lang="en-US" smtClean="0"/>
              <a:t>28</a:t>
            </a:fld>
            <a:endParaRPr lang="en-US"/>
          </a:p>
        </p:txBody>
      </p:sp>
    </p:spTree>
    <p:extLst>
      <p:ext uri="{BB962C8B-B14F-4D97-AF65-F5344CB8AC3E}">
        <p14:creationId xmlns:p14="http://schemas.microsoft.com/office/powerpoint/2010/main" val="28693331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DF47EE2E-A8CA-42A7-A606-B9D041DCE25C}" type="datetime1">
              <a:rPr lang="en-US" smtClean="0"/>
              <a:t>12/19/2016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8BBF9-5384-48C5-864F-431186065905}" type="slidenum">
              <a:rPr lang="en-US" smtClean="0"/>
              <a:t>‹#›</a:t>
            </a:fld>
            <a:endParaRPr lang="en-US"/>
          </a:p>
        </p:txBody>
      </p:sp>
      <p:pic>
        <p:nvPicPr>
          <p:cNvPr id="7" name="Picture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1367098" y="6040956"/>
            <a:ext cx="762730" cy="762730"/>
          </a:xfrm>
          <a:prstGeom prst="rect">
            <a:avLst/>
          </a:prstGeom>
        </p:spPr>
      </p:pic>
    </p:spTree>
    <p:extLst>
      <p:ext uri="{BB962C8B-B14F-4D97-AF65-F5344CB8AC3E}">
        <p14:creationId xmlns:p14="http://schemas.microsoft.com/office/powerpoint/2010/main" val="28171414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26223C8A-B028-4CA0-90CD-BB0687706264}" type="datetime1">
              <a:rPr lang="en-US" smtClean="0"/>
              <a:t>12/19/2016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767370166"/>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3B181FA9-3C32-434B-9E0A-5E9DA333DDB4}" type="datetime1">
              <a:rPr lang="en-US" smtClean="0"/>
              <a:t>12/19/2016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282317998"/>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1_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97280" y="5074920"/>
            <a:ext cx="10113645" cy="822960"/>
          </a:xfrm>
        </p:spPr>
        <p:txBody>
          <a:bodyPr lIns="91440" tIns="0" rIns="91440" bIns="0" anchor="b">
            <a:noAutofit/>
          </a:bodyPr>
          <a:lstStyle>
            <a:lvl1pPr>
              <a:defRPr sz="36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1097280" y="5907024"/>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CF0616-3BDB-4CC5-B503-25113B22255F}" type="datetime1">
              <a:rPr lang="en-US" smtClean="0"/>
              <a:t>12/19/2016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232879599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2572B80-49BB-41B2-8DB5-CDFAD861825F}" type="datetime1">
              <a:rPr lang="en-US" smtClean="0"/>
              <a:t>12/19/2016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31733377"/>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49A51B9-D072-407B-88E0-DA76B17373FD}" type="datetime1">
              <a:rPr lang="en-US" smtClean="0"/>
              <a:t>12/19/2016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2284142983"/>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1E702D9C-A7C6-4195-B4ED-33084B0BA6B2}" type="datetime1">
              <a:rPr lang="en-US" smtClean="0"/>
              <a:t>12/19/2016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200977481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CD2A8C-E283-494B-9A3B-89A716EBCAB1}" type="datetime1">
              <a:rPr lang="en-US" smtClean="0"/>
              <a:t>12/19/2016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4019198912"/>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6FBD3BD3-FA29-49E3-A8E8-8F981BAD5ADA}" type="datetime1">
              <a:rPr lang="en-US" smtClean="0"/>
              <a:t>12/19/2016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2967841761"/>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2624EA8-0B98-4AC3-9482-28963E228A88}" type="datetime1">
              <a:rPr lang="en-US" smtClean="0"/>
              <a:t>12/19/2016</a:t>
            </a:fld>
            <a:endParaRPr lang="en-US"/>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8FF8BBF9-5384-48C5-864F-431186065905}" type="slidenum">
              <a:rPr lang="en-US" smtClean="0"/>
              <a:t>‹#›</a:t>
            </a:fld>
            <a:endParaRPr lang="en-US"/>
          </a:p>
        </p:txBody>
      </p:sp>
    </p:spTree>
    <p:extLst>
      <p:ext uri="{BB962C8B-B14F-4D97-AF65-F5344CB8AC3E}">
        <p14:creationId xmlns:p14="http://schemas.microsoft.com/office/powerpoint/2010/main" val="1518379509"/>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382F3EA-233A-4EB1-B97B-4458BA6346CF}" type="datetime1">
              <a:rPr lang="en-US" smtClean="0"/>
              <a:t>12/19/2016</a:t>
            </a:fld>
            <a:endParaRPr lang="en-US"/>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F8BBF9-5384-48C5-864F-431186065905}" type="slidenum">
              <a:rPr lang="en-US" smtClean="0"/>
              <a:pPr/>
              <a:t>‹#›</a:t>
            </a:fld>
            <a:endParaRPr lang="en-US" dirty="0"/>
          </a:p>
        </p:txBody>
      </p:sp>
    </p:spTree>
    <p:extLst>
      <p:ext uri="{BB962C8B-B14F-4D97-AF65-F5344CB8AC3E}">
        <p14:creationId xmlns:p14="http://schemas.microsoft.com/office/powerpoint/2010/main" val="3276312653"/>
      </p:ext>
    </p:extLst>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D723E2A-62A4-455C-ABF9-D6AD2C5458CE}" type="datetime1">
              <a:rPr lang="en-US" smtClean="0"/>
              <a:t>12/19/2016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8FF8BBF9-5384-48C5-864F-431186065905}" type="slidenum">
              <a:rPr lang="en-US" smtClean="0"/>
              <a:pPr/>
              <a:t>‹#›</a:t>
            </a:fld>
            <a:endParaRPr lang="en-US" dirty="0"/>
          </a:p>
        </p:txBody>
      </p:sp>
    </p:spTree>
    <p:extLst>
      <p:ext uri="{BB962C8B-B14F-4D97-AF65-F5344CB8AC3E}">
        <p14:creationId xmlns:p14="http://schemas.microsoft.com/office/powerpoint/2010/main" val="11499534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9384C7F-4503-420C-9379-42F637C706E6}" type="datetime1">
              <a:rPr lang="en-US" smtClean="0"/>
              <a:t>12/19/2016</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F8BBF9-5384-48C5-864F-431186065905}" type="slidenum">
              <a:rPr lang="en-US" smtClean="0"/>
              <a:pPr/>
              <a:t>‹#›</a:t>
            </a:fld>
            <a:endParaRPr lang="en-US" dirty="0"/>
          </a:p>
        </p:txBody>
      </p:sp>
      <p:pic>
        <p:nvPicPr>
          <p:cNvPr id="7" name="Picture 6"/>
          <p:cNvPicPr>
            <a:picLocks noChangeAspect="1"/>
          </p:cNvPicPr>
          <p:nvPr userDrawn="1"/>
        </p:nvPicPr>
        <p:blipFill>
          <a:blip r:embed="rId14" cstate="print">
            <a:extLst>
              <a:ext uri="{28A0092B-C50C-407E-A947-70E740481C1C}">
                <a14:useLocalDpi xmlns:a14="http://schemas.microsoft.com/office/drawing/2010/main" val="0"/>
              </a:ext>
            </a:extLst>
          </a:blip>
          <a:stretch>
            <a:fillRect/>
          </a:stretch>
        </p:blipFill>
        <p:spPr>
          <a:xfrm>
            <a:off x="11367098" y="6040956"/>
            <a:ext cx="762730" cy="762730"/>
          </a:xfrm>
          <a:prstGeom prst="rect">
            <a:avLst/>
          </a:prstGeom>
        </p:spPr>
      </p:pic>
    </p:spTree>
    <p:extLst>
      <p:ext uri="{BB962C8B-B14F-4D97-AF65-F5344CB8AC3E}">
        <p14:creationId xmlns:p14="http://schemas.microsoft.com/office/powerpoint/2010/main" val="2034877360"/>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 id="2147483728" r:id="rId12"/>
  </p:sldLayoutIdLs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20.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emf"/><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8.emf"/><Relationship Id="rId5" Type="http://schemas.openxmlformats.org/officeDocument/2006/relationships/image" Target="../media/image17.emf"/><Relationship Id="rId4" Type="http://schemas.openxmlformats.org/officeDocument/2006/relationships/image" Target="../media/image16.emf"/></Relationships>
</file>

<file path=ppt/slides/_rels/slide2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2.emf"/></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slideLayout" Target="../slideLayouts/slideLayout2.xml"/><Relationship Id="rId4" Type="http://schemas.openxmlformats.org/officeDocument/2006/relationships/image" Target="../media/image25.png"/></Relationships>
</file>

<file path=ppt/slides/_rels/slide27.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28.emf"/></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100051" y="749808"/>
            <a:ext cx="10058400" cy="3566160"/>
          </a:xfrm>
        </p:spPr>
        <p:txBody>
          <a:bodyPr/>
          <a:lstStyle/>
          <a:p>
            <a:r>
              <a:rPr lang="en-US" b="1" u="sng" dirty="0" err="1" smtClean="0"/>
              <a:t>Opti</a:t>
            </a:r>
            <a:r>
              <a:rPr lang="en-US" b="1" u="sng" dirty="0" smtClean="0"/>
              <a:t>-Tool: Introduction</a:t>
            </a:r>
            <a:endParaRPr lang="en-US" b="1" u="sng" dirty="0"/>
          </a:p>
        </p:txBody>
      </p:sp>
      <p:sp>
        <p:nvSpPr>
          <p:cNvPr id="3" name="Subtitle 2"/>
          <p:cNvSpPr>
            <a:spLocks noGrp="1"/>
          </p:cNvSpPr>
          <p:nvPr>
            <p:ph type="subTitle" idx="1"/>
          </p:nvPr>
        </p:nvSpPr>
        <p:spPr>
          <a:xfrm>
            <a:off x="1557251" y="4315968"/>
            <a:ext cx="9144000" cy="1655762"/>
          </a:xfrm>
        </p:spPr>
        <p:txBody>
          <a:bodyPr/>
          <a:lstStyle/>
          <a:p>
            <a:r>
              <a:rPr lang="en-US" dirty="0"/>
              <a:t>Overview of the planning and implementation </a:t>
            </a:r>
            <a:r>
              <a:rPr lang="en-US" dirty="0" smtClean="0"/>
              <a:t>options</a:t>
            </a:r>
            <a:endParaRPr lang="en-US" dirty="0"/>
          </a:p>
        </p:txBody>
      </p:sp>
      <p:pic>
        <p:nvPicPr>
          <p:cNvPr id="6" name="Picture 5"/>
          <p:cNvPicPr>
            <a:picLocks noChangeAspect="1"/>
          </p:cNvPicPr>
          <p:nvPr/>
        </p:nvPicPr>
        <p:blipFill>
          <a:blip r:embed="rId2"/>
          <a:stretch>
            <a:fillRect/>
          </a:stretch>
        </p:blipFill>
        <p:spPr>
          <a:xfrm>
            <a:off x="4392900" y="335279"/>
            <a:ext cx="3406199" cy="2623931"/>
          </a:xfrm>
          <a:prstGeom prst="rect">
            <a:avLst/>
          </a:prstGeom>
        </p:spPr>
      </p:pic>
    </p:spTree>
    <p:extLst>
      <p:ext uri="{BB962C8B-B14F-4D97-AF65-F5344CB8AC3E}">
        <p14:creationId xmlns:p14="http://schemas.microsoft.com/office/powerpoint/2010/main" val="187366602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91333" cy="1325563"/>
          </a:xfrm>
        </p:spPr>
        <p:txBody>
          <a:bodyPr vert="horz" lIns="91440" tIns="45720" rIns="91440" bIns="45720" rtlCol="0" anchor="ctr">
            <a:normAutofit/>
          </a:bodyPr>
          <a:lstStyle/>
          <a:p>
            <a:r>
              <a:rPr lang="en-US" b="1" dirty="0" err="1"/>
              <a:t>Opti</a:t>
            </a:r>
            <a:r>
              <a:rPr lang="en-US" b="1" dirty="0"/>
              <a:t>-Tool: </a:t>
            </a:r>
            <a:r>
              <a:rPr lang="en-US" dirty="0"/>
              <a:t>Buildup &amp; </a:t>
            </a:r>
            <a:r>
              <a:rPr lang="en-US" dirty="0" err="1"/>
              <a:t>Washoff</a:t>
            </a:r>
            <a:r>
              <a:rPr lang="en-US" dirty="0"/>
              <a:t> Calibration</a:t>
            </a:r>
          </a:p>
        </p:txBody>
      </p:sp>
      <p:sp>
        <p:nvSpPr>
          <p:cNvPr id="3" name="Content Placeholder 2"/>
          <p:cNvSpPr>
            <a:spLocks noGrp="1"/>
          </p:cNvSpPr>
          <p:nvPr>
            <p:ph idx="1"/>
          </p:nvPr>
        </p:nvSpPr>
        <p:spPr>
          <a:xfrm>
            <a:off x="838200" y="1825625"/>
            <a:ext cx="10515600" cy="4895850"/>
          </a:xfrm>
        </p:spPr>
        <p:txBody>
          <a:bodyPr>
            <a:normAutofit/>
          </a:bodyPr>
          <a:lstStyle/>
          <a:p>
            <a:r>
              <a:rPr lang="en-US" dirty="0" smtClean="0"/>
              <a:t>Data Used </a:t>
            </a:r>
          </a:p>
          <a:p>
            <a:pPr lvl="1"/>
            <a:r>
              <a:rPr lang="en-US" dirty="0"/>
              <a:t>National </a:t>
            </a:r>
            <a:r>
              <a:rPr lang="en-US" dirty="0" err="1"/>
              <a:t>Stormwater</a:t>
            </a:r>
            <a:r>
              <a:rPr lang="en-US" dirty="0"/>
              <a:t> Quality </a:t>
            </a:r>
            <a:r>
              <a:rPr lang="en-US" dirty="0" smtClean="0"/>
              <a:t>Database (NSQD)</a:t>
            </a:r>
          </a:p>
          <a:p>
            <a:pPr lvl="1"/>
            <a:r>
              <a:rPr lang="en-US" dirty="0"/>
              <a:t>Massachusetts and New Hampshire </a:t>
            </a:r>
            <a:r>
              <a:rPr lang="en-US" dirty="0" smtClean="0"/>
              <a:t>sites</a:t>
            </a:r>
          </a:p>
          <a:p>
            <a:pPr lvl="1"/>
            <a:r>
              <a:rPr lang="en-US" dirty="0" smtClean="0"/>
              <a:t>100% impervious drainage areas</a:t>
            </a:r>
          </a:p>
          <a:p>
            <a:pPr lvl="1"/>
            <a:r>
              <a:rPr lang="en-US" dirty="0" smtClean="0"/>
              <a:t>Storm events smaller or equal than 1 inch</a:t>
            </a:r>
          </a:p>
          <a:p>
            <a:pPr lvl="1"/>
            <a:r>
              <a:rPr lang="en-US" dirty="0" smtClean="0"/>
              <a:t>Pollutants (TP and TN)   </a:t>
            </a:r>
          </a:p>
          <a:p>
            <a:r>
              <a:rPr lang="en-US" dirty="0" smtClean="0"/>
              <a:t>Buildup &amp; </a:t>
            </a:r>
            <a:r>
              <a:rPr lang="en-US" dirty="0" err="1" smtClean="0"/>
              <a:t>Washoff</a:t>
            </a:r>
            <a:r>
              <a:rPr lang="en-US" dirty="0" smtClean="0"/>
              <a:t> Parameterization</a:t>
            </a:r>
          </a:p>
          <a:p>
            <a:pPr lvl="1"/>
            <a:r>
              <a:rPr lang="en-US" dirty="0" smtClean="0"/>
              <a:t>Developed computer codes using GA algorithms to identify the parameter pattern that best fit the observed data</a:t>
            </a:r>
          </a:p>
          <a:p>
            <a:pPr lvl="1"/>
            <a:r>
              <a:rPr lang="en-US" dirty="0" smtClean="0"/>
              <a:t>Calibrated 21 sets of parameters representing different initial conditions</a:t>
            </a:r>
          </a:p>
          <a:p>
            <a:pPr lvl="1"/>
            <a:r>
              <a:rPr lang="en-US" dirty="0" smtClean="0"/>
              <a:t>Performed sensitivity analysis to identify the robust set of parameters</a:t>
            </a:r>
          </a:p>
        </p:txBody>
      </p:sp>
      <p:sp>
        <p:nvSpPr>
          <p:cNvPr id="4" name="Slide Number Placeholder 3"/>
          <p:cNvSpPr>
            <a:spLocks noGrp="1"/>
          </p:cNvSpPr>
          <p:nvPr>
            <p:ph type="sldNum" sz="quarter" idx="12"/>
          </p:nvPr>
        </p:nvSpPr>
        <p:spPr/>
        <p:txBody>
          <a:bodyPr/>
          <a:lstStyle/>
          <a:p>
            <a:fld id="{5006BFC1-6C4E-4C37-8594-573C39836FB5}" type="slidenum">
              <a:rPr lang="en-US" smtClean="0"/>
              <a:t>10</a:t>
            </a:fld>
            <a:endParaRPr lang="en-US"/>
          </a:p>
        </p:txBody>
      </p:sp>
    </p:spTree>
    <p:extLst>
      <p:ext uri="{BB962C8B-B14F-4D97-AF65-F5344CB8AC3E}">
        <p14:creationId xmlns:p14="http://schemas.microsoft.com/office/powerpoint/2010/main" val="92173006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Buildup/</a:t>
            </a:r>
            <a:r>
              <a:rPr lang="en-US" b="1" dirty="0" err="1" smtClean="0"/>
              <a:t>Washoff</a:t>
            </a:r>
            <a:r>
              <a:rPr lang="en-US" b="1" dirty="0" smtClean="0"/>
              <a:t>:</a:t>
            </a:r>
            <a:r>
              <a:rPr lang="en-US" dirty="0" smtClean="0"/>
              <a:t> Calibration Plots for TP</a:t>
            </a:r>
            <a:endParaRPr lang="en-US" dirty="0"/>
          </a:p>
        </p:txBody>
      </p:sp>
      <p:sp>
        <p:nvSpPr>
          <p:cNvPr id="3" name="Slide Number Placeholder 2"/>
          <p:cNvSpPr>
            <a:spLocks noGrp="1"/>
          </p:cNvSpPr>
          <p:nvPr>
            <p:ph type="sldNum" sz="quarter" idx="12"/>
          </p:nvPr>
        </p:nvSpPr>
        <p:spPr/>
        <p:txBody>
          <a:bodyPr/>
          <a:lstStyle/>
          <a:p>
            <a:fld id="{5006BFC1-6C4E-4C37-8594-573C39836FB5}" type="slidenum">
              <a:rPr lang="en-US" smtClean="0"/>
              <a:t>11</a:t>
            </a:fld>
            <a:endParaRPr lang="en-US"/>
          </a:p>
        </p:txBody>
      </p:sp>
      <p:pic>
        <p:nvPicPr>
          <p:cNvPr id="5" name="Picture 4"/>
          <p:cNvPicPr>
            <a:picLocks noChangeAspect="1"/>
          </p:cNvPicPr>
          <p:nvPr/>
        </p:nvPicPr>
        <p:blipFill rotWithShape="1">
          <a:blip r:embed="rId2">
            <a:extLst>
              <a:ext uri="{28A0092B-C50C-407E-A947-70E740481C1C}">
                <a14:useLocalDpi xmlns:a14="http://schemas.microsoft.com/office/drawing/2010/main" val="0"/>
              </a:ext>
            </a:extLst>
          </a:blip>
          <a:srcRect l="1428" t="1536" r="873" b="2361"/>
          <a:stretch/>
        </p:blipFill>
        <p:spPr bwMode="auto">
          <a:xfrm>
            <a:off x="2209800" y="1442720"/>
            <a:ext cx="7772400" cy="4795520"/>
          </a:xfrm>
          <a:prstGeom prst="rect">
            <a:avLst/>
          </a:prstGeom>
          <a:noFill/>
          <a:ln>
            <a:noFill/>
          </a:ln>
        </p:spPr>
      </p:pic>
      <p:sp>
        <p:nvSpPr>
          <p:cNvPr id="6" name="TextBox 5"/>
          <p:cNvSpPr txBox="1"/>
          <p:nvPr/>
        </p:nvSpPr>
        <p:spPr>
          <a:xfrm>
            <a:off x="548640" y="6352143"/>
            <a:ext cx="5150256" cy="369332"/>
          </a:xfrm>
          <a:prstGeom prst="rect">
            <a:avLst/>
          </a:prstGeom>
          <a:noFill/>
        </p:spPr>
        <p:txBody>
          <a:bodyPr wrap="square" rtlCol="0">
            <a:spAutoFit/>
          </a:bodyPr>
          <a:lstStyle/>
          <a:p>
            <a:r>
              <a:rPr lang="en-US" dirty="0" smtClean="0"/>
              <a:t>Reference: Technical Memos.pdf</a:t>
            </a:r>
            <a:endParaRPr lang="en-US" dirty="0"/>
          </a:p>
        </p:txBody>
      </p:sp>
    </p:spTree>
    <p:extLst>
      <p:ext uri="{BB962C8B-B14F-4D97-AF65-F5344CB8AC3E}">
        <p14:creationId xmlns:p14="http://schemas.microsoft.com/office/powerpoint/2010/main" val="50674555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Opti</a:t>
            </a:r>
            <a:r>
              <a:rPr lang="en-US" b="1" dirty="0"/>
              <a:t>-Tool:</a:t>
            </a:r>
            <a:r>
              <a:rPr lang="en-US" dirty="0"/>
              <a:t> </a:t>
            </a:r>
            <a:r>
              <a:rPr lang="en-US" dirty="0" smtClean="0"/>
              <a:t>HRU </a:t>
            </a:r>
            <a:r>
              <a:rPr lang="en-US" dirty="0" err="1" smtClean="0"/>
              <a:t>Timeseries</a:t>
            </a:r>
            <a:r>
              <a:rPr lang="en-US" dirty="0" smtClean="0"/>
              <a:t> </a:t>
            </a:r>
            <a:r>
              <a:rPr lang="en-US" dirty="0"/>
              <a:t>Development</a:t>
            </a:r>
          </a:p>
        </p:txBody>
      </p:sp>
      <p:sp>
        <p:nvSpPr>
          <p:cNvPr id="3" name="Content Placeholder 2"/>
          <p:cNvSpPr>
            <a:spLocks noGrp="1"/>
          </p:cNvSpPr>
          <p:nvPr>
            <p:ph idx="1"/>
          </p:nvPr>
        </p:nvSpPr>
        <p:spPr>
          <a:xfrm>
            <a:off x="838199" y="1825625"/>
            <a:ext cx="9302393" cy="4895850"/>
          </a:xfrm>
        </p:spPr>
        <p:txBody>
          <a:bodyPr>
            <a:normAutofit/>
          </a:bodyPr>
          <a:lstStyle/>
          <a:p>
            <a:r>
              <a:rPr lang="en-US" dirty="0" smtClean="0"/>
              <a:t>Data Used</a:t>
            </a:r>
          </a:p>
          <a:p>
            <a:pPr lvl="1"/>
            <a:r>
              <a:rPr lang="en-US" dirty="0"/>
              <a:t>S</a:t>
            </a:r>
            <a:r>
              <a:rPr lang="en-US" dirty="0" smtClean="0"/>
              <a:t>elected robust set of pollutant buildup &amp; </a:t>
            </a:r>
            <a:r>
              <a:rPr lang="en-US" dirty="0" err="1" smtClean="0"/>
              <a:t>washoff</a:t>
            </a:r>
            <a:r>
              <a:rPr lang="en-US" dirty="0" smtClean="0"/>
              <a:t> parameters </a:t>
            </a:r>
            <a:r>
              <a:rPr lang="en-US" dirty="0"/>
              <a:t>in </a:t>
            </a:r>
            <a:r>
              <a:rPr lang="en-US" dirty="0" smtClean="0"/>
              <a:t>calibrated </a:t>
            </a:r>
            <a:r>
              <a:rPr lang="en-US" dirty="0"/>
              <a:t>SWMM model </a:t>
            </a:r>
            <a:endParaRPr lang="en-US" dirty="0" smtClean="0"/>
          </a:p>
          <a:p>
            <a:pPr lvl="1"/>
            <a:r>
              <a:rPr lang="en-US" dirty="0" smtClean="0"/>
              <a:t>Regional representative </a:t>
            </a:r>
            <a:r>
              <a:rPr lang="en-US" dirty="0" err="1" smtClean="0"/>
              <a:t>landuse</a:t>
            </a:r>
            <a:r>
              <a:rPr lang="en-US" dirty="0" smtClean="0"/>
              <a:t>-based annual average </a:t>
            </a:r>
            <a:r>
              <a:rPr lang="en-US" dirty="0"/>
              <a:t>pollutant load </a:t>
            </a:r>
            <a:r>
              <a:rPr lang="en-US" dirty="0" smtClean="0"/>
              <a:t>export rates (kg/ha/</a:t>
            </a:r>
            <a:r>
              <a:rPr lang="en-US" dirty="0" err="1" smtClean="0"/>
              <a:t>yr</a:t>
            </a:r>
            <a:r>
              <a:rPr lang="en-US" dirty="0" smtClean="0"/>
              <a:t>) </a:t>
            </a:r>
          </a:p>
          <a:p>
            <a:pPr lvl="1"/>
            <a:r>
              <a:rPr lang="en-US" dirty="0" smtClean="0"/>
              <a:t>Hourly precipitation and PET </a:t>
            </a:r>
            <a:r>
              <a:rPr lang="en-US" dirty="0" err="1" smtClean="0"/>
              <a:t>timeseries</a:t>
            </a:r>
            <a:r>
              <a:rPr lang="en-US" dirty="0" smtClean="0"/>
              <a:t> (1992 to 2014)</a:t>
            </a:r>
          </a:p>
          <a:p>
            <a:r>
              <a:rPr lang="en-US" dirty="0" smtClean="0"/>
              <a:t>Summary Results</a:t>
            </a:r>
          </a:p>
          <a:p>
            <a:pPr lvl="1"/>
            <a:r>
              <a:rPr lang="en-US" dirty="0" smtClean="0"/>
              <a:t>Adjusted buildup </a:t>
            </a:r>
            <a:r>
              <a:rPr lang="en-US" dirty="0"/>
              <a:t>parameters </a:t>
            </a:r>
            <a:r>
              <a:rPr lang="en-US" dirty="0" smtClean="0"/>
              <a:t>to </a:t>
            </a:r>
            <a:r>
              <a:rPr lang="en-US" dirty="0"/>
              <a:t>match the simulated long-term annual average pollutant loading rate (kg/ha/</a:t>
            </a:r>
            <a:r>
              <a:rPr lang="en-US" dirty="0" err="1"/>
              <a:t>yr</a:t>
            </a:r>
            <a:r>
              <a:rPr lang="en-US" dirty="0"/>
              <a:t>)</a:t>
            </a:r>
          </a:p>
          <a:p>
            <a:pPr lvl="1"/>
            <a:r>
              <a:rPr lang="en-US" dirty="0" smtClean="0"/>
              <a:t>Compared the simulated EMC distribution against the observed EMC distribution for impervious land use types</a:t>
            </a:r>
          </a:p>
          <a:p>
            <a:pPr lvl="1"/>
            <a:r>
              <a:rPr lang="en-US" dirty="0" smtClean="0"/>
              <a:t>Developed HRU hourly </a:t>
            </a:r>
            <a:r>
              <a:rPr lang="en-US" dirty="0" err="1" smtClean="0"/>
              <a:t>timeseries</a:t>
            </a:r>
            <a:r>
              <a:rPr lang="en-US" dirty="0" smtClean="0"/>
              <a:t> for flow, TP, TN, and TSS </a:t>
            </a:r>
          </a:p>
        </p:txBody>
      </p:sp>
      <p:sp>
        <p:nvSpPr>
          <p:cNvPr id="4" name="Slide Number Placeholder 3"/>
          <p:cNvSpPr>
            <a:spLocks noGrp="1"/>
          </p:cNvSpPr>
          <p:nvPr>
            <p:ph type="sldNum" sz="quarter" idx="12"/>
          </p:nvPr>
        </p:nvSpPr>
        <p:spPr/>
        <p:txBody>
          <a:bodyPr/>
          <a:lstStyle/>
          <a:p>
            <a:fld id="{5006BFC1-6C4E-4C37-8594-573C39836FB5}" type="slidenum">
              <a:rPr lang="en-US" smtClean="0"/>
              <a:t>12</a:t>
            </a:fld>
            <a:endParaRPr lang="en-US"/>
          </a:p>
        </p:txBody>
      </p:sp>
    </p:spTree>
    <p:extLst>
      <p:ext uri="{BB962C8B-B14F-4D97-AF65-F5344CB8AC3E}">
        <p14:creationId xmlns:p14="http://schemas.microsoft.com/office/powerpoint/2010/main" val="416997987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5006BFC1-6C4E-4C37-8594-573C39836FB5}" type="slidenum">
              <a:rPr lang="en-US" smtClean="0"/>
              <a:t>13</a:t>
            </a:fld>
            <a:endParaRPr lang="en-US"/>
          </a:p>
        </p:txBody>
      </p:sp>
      <p:pic>
        <p:nvPicPr>
          <p:cNvPr id="4" name="Picture 3"/>
          <p:cNvPicPr>
            <a:picLocks noChangeAspect="1"/>
          </p:cNvPicPr>
          <p:nvPr/>
        </p:nvPicPr>
        <p:blipFill rotWithShape="1">
          <a:blip r:embed="rId2"/>
          <a:srcRect l="1178" t="2254" r="1654" b="1380"/>
          <a:stretch/>
        </p:blipFill>
        <p:spPr>
          <a:xfrm>
            <a:off x="1923371" y="233916"/>
            <a:ext cx="8352341" cy="6019721"/>
          </a:xfrm>
          <a:prstGeom prst="rect">
            <a:avLst/>
          </a:prstGeom>
        </p:spPr>
      </p:pic>
      <p:sp>
        <p:nvSpPr>
          <p:cNvPr id="5" name="TextBox 4"/>
          <p:cNvSpPr txBox="1"/>
          <p:nvPr/>
        </p:nvSpPr>
        <p:spPr>
          <a:xfrm>
            <a:off x="548640" y="6352143"/>
            <a:ext cx="5150256" cy="369332"/>
          </a:xfrm>
          <a:prstGeom prst="rect">
            <a:avLst/>
          </a:prstGeom>
          <a:noFill/>
        </p:spPr>
        <p:txBody>
          <a:bodyPr wrap="square" rtlCol="0">
            <a:spAutoFit/>
          </a:bodyPr>
          <a:lstStyle/>
          <a:p>
            <a:r>
              <a:rPr lang="en-US" dirty="0" smtClean="0"/>
              <a:t>Reference: Technical Memos.pdf</a:t>
            </a:r>
            <a:endParaRPr lang="en-US" dirty="0"/>
          </a:p>
        </p:txBody>
      </p:sp>
    </p:spTree>
    <p:extLst>
      <p:ext uri="{BB962C8B-B14F-4D97-AF65-F5344CB8AC3E}">
        <p14:creationId xmlns:p14="http://schemas.microsoft.com/office/powerpoint/2010/main" val="252172005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Opti</a:t>
            </a:r>
            <a:r>
              <a:rPr lang="en-US" b="1" dirty="0"/>
              <a:t>-Tool:</a:t>
            </a:r>
            <a:r>
              <a:rPr lang="en-US" dirty="0"/>
              <a:t> </a:t>
            </a:r>
            <a:r>
              <a:rPr lang="en-US" dirty="0" smtClean="0"/>
              <a:t>HRU Types</a:t>
            </a:r>
            <a:endParaRPr lang="en-US" dirty="0"/>
          </a:p>
        </p:txBody>
      </p:sp>
      <p:sp>
        <p:nvSpPr>
          <p:cNvPr id="3" name="Slide Number Placeholder 2"/>
          <p:cNvSpPr>
            <a:spLocks noGrp="1"/>
          </p:cNvSpPr>
          <p:nvPr>
            <p:ph type="sldNum" sz="quarter" idx="12"/>
          </p:nvPr>
        </p:nvSpPr>
        <p:spPr/>
        <p:txBody>
          <a:bodyPr/>
          <a:lstStyle/>
          <a:p>
            <a:fld id="{5006BFC1-6C4E-4C37-8594-573C39836FB5}" type="slidenum">
              <a:rPr lang="en-US" smtClean="0"/>
              <a:t>14</a:t>
            </a:fld>
            <a:endParaRPr lang="en-US"/>
          </a:p>
        </p:txBody>
      </p:sp>
      <p:sp>
        <p:nvSpPr>
          <p:cNvPr id="4" name="Content Placeholder 3"/>
          <p:cNvSpPr>
            <a:spLocks noGrp="1"/>
          </p:cNvSpPr>
          <p:nvPr>
            <p:ph idx="1"/>
          </p:nvPr>
        </p:nvSpPr>
        <p:spPr>
          <a:xfrm>
            <a:off x="838200" y="1825625"/>
            <a:ext cx="5034280" cy="4530725"/>
          </a:xfrm>
          <a:solidFill>
            <a:schemeClr val="bg1">
              <a:lumMod val="85000"/>
            </a:schemeClr>
          </a:solidFill>
        </p:spPr>
        <p:txBody>
          <a:bodyPr>
            <a:normAutofit/>
          </a:bodyPr>
          <a:lstStyle/>
          <a:p>
            <a:pPr marL="514350" indent="-514350" fontAlgn="b">
              <a:buFont typeface="+mj-lt"/>
              <a:buAutoNum type="arabicPeriod"/>
            </a:pPr>
            <a:r>
              <a:rPr lang="en-US" dirty="0"/>
              <a:t>Commercial/Industrial</a:t>
            </a:r>
          </a:p>
          <a:p>
            <a:pPr marL="514350" indent="-514350" fontAlgn="b">
              <a:buFont typeface="+mj-lt"/>
              <a:buAutoNum type="arabicPeriod"/>
            </a:pPr>
            <a:r>
              <a:rPr lang="en-US" dirty="0"/>
              <a:t>High-Density Residential</a:t>
            </a:r>
          </a:p>
          <a:p>
            <a:pPr marL="514350" indent="-514350" fontAlgn="b">
              <a:buFont typeface="+mj-lt"/>
              <a:buAutoNum type="arabicPeriod"/>
            </a:pPr>
            <a:r>
              <a:rPr lang="en-US" dirty="0"/>
              <a:t>Medium-Density Residential</a:t>
            </a:r>
          </a:p>
          <a:p>
            <a:pPr marL="514350" indent="-514350" fontAlgn="b">
              <a:buFont typeface="+mj-lt"/>
              <a:buAutoNum type="arabicPeriod"/>
            </a:pPr>
            <a:r>
              <a:rPr lang="en-US" dirty="0"/>
              <a:t>Low Density Residential</a:t>
            </a:r>
          </a:p>
          <a:p>
            <a:pPr marL="514350" indent="-514350" fontAlgn="b">
              <a:buFont typeface="+mj-lt"/>
              <a:buAutoNum type="arabicPeriod"/>
            </a:pPr>
            <a:r>
              <a:rPr lang="en-US" dirty="0"/>
              <a:t>Highway</a:t>
            </a:r>
          </a:p>
          <a:p>
            <a:pPr marL="514350" indent="-514350" fontAlgn="b">
              <a:buFont typeface="+mj-lt"/>
              <a:buAutoNum type="arabicPeriod"/>
            </a:pPr>
            <a:r>
              <a:rPr lang="en-US" dirty="0"/>
              <a:t>Open Land</a:t>
            </a:r>
          </a:p>
          <a:p>
            <a:pPr marL="514350" indent="-514350" fontAlgn="b">
              <a:buFont typeface="+mj-lt"/>
              <a:buAutoNum type="arabicPeriod"/>
            </a:pPr>
            <a:r>
              <a:rPr lang="en-US" dirty="0" smtClean="0"/>
              <a:t>Forest</a:t>
            </a:r>
            <a:endParaRPr lang="en-US" dirty="0"/>
          </a:p>
          <a:p>
            <a:pPr marL="514350" indent="-514350" fontAlgn="b">
              <a:buFont typeface="+mj-lt"/>
              <a:buAutoNum type="arabicPeriod"/>
            </a:pPr>
            <a:r>
              <a:rPr lang="en-US" dirty="0" smtClean="0"/>
              <a:t>Agriculture</a:t>
            </a:r>
            <a:endParaRPr lang="en-US" dirty="0"/>
          </a:p>
        </p:txBody>
      </p:sp>
      <p:sp>
        <p:nvSpPr>
          <p:cNvPr id="5" name="Content Placeholder 3"/>
          <p:cNvSpPr txBox="1">
            <a:spLocks/>
          </p:cNvSpPr>
          <p:nvPr/>
        </p:nvSpPr>
        <p:spPr>
          <a:xfrm>
            <a:off x="6319520" y="1825625"/>
            <a:ext cx="5034280" cy="4530726"/>
          </a:xfrm>
          <a:prstGeom prst="rect">
            <a:avLst/>
          </a:prstGeom>
          <a:solidFill>
            <a:schemeClr val="accent6">
              <a:lumMod val="40000"/>
              <a:lumOff val="60000"/>
            </a:schemeClr>
          </a:solidFill>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514350" indent="-514350" fontAlgn="b">
              <a:buFont typeface="+mj-lt"/>
              <a:buAutoNum type="arabicPeriod" startAt="9"/>
            </a:pPr>
            <a:r>
              <a:rPr lang="en-US" dirty="0" smtClean="0"/>
              <a:t>Forest Pervious</a:t>
            </a:r>
          </a:p>
          <a:p>
            <a:pPr marL="514350" indent="-514350" fontAlgn="b">
              <a:buFont typeface="+mj-lt"/>
              <a:buAutoNum type="arabicPeriod" startAt="9"/>
            </a:pPr>
            <a:r>
              <a:rPr lang="en-US" dirty="0" smtClean="0"/>
              <a:t>Agriculture Pervious</a:t>
            </a:r>
          </a:p>
          <a:p>
            <a:pPr marL="514350" indent="-514350" fontAlgn="b">
              <a:buFont typeface="+mj-lt"/>
              <a:buAutoNum type="arabicPeriod" startAt="9"/>
            </a:pPr>
            <a:r>
              <a:rPr lang="en-US" dirty="0" smtClean="0"/>
              <a:t>Developed Land Pervious – Hydrologic Soil Group A</a:t>
            </a:r>
          </a:p>
          <a:p>
            <a:pPr marL="514350" indent="-514350" fontAlgn="b">
              <a:buFont typeface="+mj-lt"/>
              <a:buAutoNum type="arabicPeriod" startAt="9"/>
            </a:pPr>
            <a:r>
              <a:rPr lang="en-US" dirty="0" smtClean="0"/>
              <a:t>Developed Land Pervious – Hydrologic Soil Group B</a:t>
            </a:r>
          </a:p>
          <a:p>
            <a:pPr marL="514350" indent="-514350" fontAlgn="b">
              <a:buFont typeface="+mj-lt"/>
              <a:buAutoNum type="arabicPeriod" startAt="9"/>
            </a:pPr>
            <a:r>
              <a:rPr lang="en-US" dirty="0" smtClean="0"/>
              <a:t>Developed Land Pervious – Hydrologic Soil Group C</a:t>
            </a:r>
          </a:p>
          <a:p>
            <a:pPr marL="514350" indent="-514350" fontAlgn="b">
              <a:buFont typeface="+mj-lt"/>
              <a:buAutoNum type="arabicPeriod" startAt="9"/>
            </a:pPr>
            <a:r>
              <a:rPr lang="en-US" dirty="0" smtClean="0"/>
              <a:t>Developed Land Pervious – Hydrologic Soil Group C/D</a:t>
            </a:r>
          </a:p>
          <a:p>
            <a:pPr marL="514350" indent="-514350" fontAlgn="b">
              <a:buFont typeface="+mj-lt"/>
              <a:buAutoNum type="arabicPeriod" startAt="9"/>
            </a:pPr>
            <a:r>
              <a:rPr lang="en-US" dirty="0" smtClean="0"/>
              <a:t>Developed Land Pervious – Hydrologic Soil Group D</a:t>
            </a:r>
            <a:endParaRPr lang="en-US" dirty="0"/>
          </a:p>
        </p:txBody>
      </p:sp>
    </p:spTree>
    <p:extLst>
      <p:ext uri="{BB962C8B-B14F-4D97-AF65-F5344CB8AC3E}">
        <p14:creationId xmlns:p14="http://schemas.microsoft.com/office/powerpoint/2010/main" val="994191167"/>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59312" cy="1325563"/>
          </a:xfrm>
        </p:spPr>
        <p:txBody>
          <a:bodyPr/>
          <a:lstStyle/>
          <a:p>
            <a:r>
              <a:rPr lang="en-US" b="1" dirty="0" err="1"/>
              <a:t>Opti</a:t>
            </a:r>
            <a:r>
              <a:rPr lang="en-US" b="1" dirty="0"/>
              <a:t>-Tool:</a:t>
            </a:r>
            <a:r>
              <a:rPr lang="en-US" dirty="0"/>
              <a:t> BMP </a:t>
            </a:r>
            <a:r>
              <a:rPr lang="en-US" dirty="0" smtClean="0"/>
              <a:t>Calibration</a:t>
            </a:r>
            <a:endParaRPr lang="en-US" dirty="0"/>
          </a:p>
        </p:txBody>
      </p:sp>
      <p:sp>
        <p:nvSpPr>
          <p:cNvPr id="3" name="Content Placeholder 2"/>
          <p:cNvSpPr>
            <a:spLocks noGrp="1"/>
          </p:cNvSpPr>
          <p:nvPr>
            <p:ph idx="1"/>
          </p:nvPr>
        </p:nvSpPr>
        <p:spPr>
          <a:xfrm>
            <a:off x="838200" y="1825625"/>
            <a:ext cx="10515600" cy="4351338"/>
          </a:xfrm>
        </p:spPr>
        <p:txBody>
          <a:bodyPr>
            <a:normAutofit/>
          </a:bodyPr>
          <a:lstStyle/>
          <a:p>
            <a:r>
              <a:rPr lang="en-US" dirty="0" smtClean="0"/>
              <a:t>Data Used </a:t>
            </a:r>
          </a:p>
          <a:p>
            <a:pPr lvl="1"/>
            <a:r>
              <a:rPr lang="en-US" dirty="0"/>
              <a:t>BMP design specifications (from the UNHSC</a:t>
            </a:r>
            <a:r>
              <a:rPr lang="en-US" dirty="0" smtClean="0"/>
              <a:t>)</a:t>
            </a:r>
          </a:p>
          <a:p>
            <a:pPr lvl="1"/>
            <a:r>
              <a:rPr lang="en-US" dirty="0" smtClean="0"/>
              <a:t>BMP </a:t>
            </a:r>
            <a:r>
              <a:rPr lang="en-US" dirty="0"/>
              <a:t>monitoring </a:t>
            </a:r>
            <a:r>
              <a:rPr lang="en-US" dirty="0" smtClean="0"/>
              <a:t>data: flow and water quality (from the UNHSC)</a:t>
            </a:r>
          </a:p>
          <a:p>
            <a:r>
              <a:rPr lang="en-US" dirty="0" smtClean="0"/>
              <a:t>BMP Parameterization</a:t>
            </a:r>
          </a:p>
          <a:p>
            <a:pPr lvl="1"/>
            <a:r>
              <a:rPr lang="en-US" dirty="0" smtClean="0"/>
              <a:t>Developed SUSTAIN models </a:t>
            </a:r>
          </a:p>
          <a:p>
            <a:pPr lvl="1"/>
            <a:r>
              <a:rPr lang="en-US" dirty="0" smtClean="0"/>
              <a:t>Calibrated water quality parameters (1</a:t>
            </a:r>
            <a:r>
              <a:rPr lang="en-US" baseline="30000" dirty="0" smtClean="0"/>
              <a:t>st</a:t>
            </a:r>
            <a:r>
              <a:rPr lang="en-US" dirty="0" smtClean="0"/>
              <a:t> order decay and underdrain removal rate)</a:t>
            </a:r>
          </a:p>
          <a:p>
            <a:pPr lvl="1"/>
            <a:r>
              <a:rPr lang="en-US" dirty="0" smtClean="0"/>
              <a:t>Compared simulated BMP hydrograph and </a:t>
            </a:r>
            <a:r>
              <a:rPr lang="en-US" dirty="0"/>
              <a:t>water quality </a:t>
            </a:r>
            <a:r>
              <a:rPr lang="en-US" dirty="0" smtClean="0"/>
              <a:t>performance against </a:t>
            </a:r>
            <a:r>
              <a:rPr lang="en-US" dirty="0"/>
              <a:t>the observed </a:t>
            </a:r>
            <a:r>
              <a:rPr lang="en-US" dirty="0" smtClean="0"/>
              <a:t>BMP hydrograph and observed BMP efficiency</a:t>
            </a:r>
          </a:p>
          <a:p>
            <a:pPr lvl="1"/>
            <a:r>
              <a:rPr lang="en-US" dirty="0" smtClean="0"/>
              <a:t>Calibrated structural </a:t>
            </a:r>
            <a:r>
              <a:rPr lang="en-US" dirty="0" err="1" smtClean="0"/>
              <a:t>stormwater</a:t>
            </a:r>
            <a:r>
              <a:rPr lang="en-US" dirty="0" smtClean="0"/>
              <a:t> BMPs for flow, TP, TN, and TSS </a:t>
            </a:r>
          </a:p>
        </p:txBody>
      </p:sp>
      <p:sp>
        <p:nvSpPr>
          <p:cNvPr id="4" name="Slide Number Placeholder 3"/>
          <p:cNvSpPr>
            <a:spLocks noGrp="1"/>
          </p:cNvSpPr>
          <p:nvPr>
            <p:ph type="sldNum" sz="quarter" idx="12"/>
          </p:nvPr>
        </p:nvSpPr>
        <p:spPr/>
        <p:txBody>
          <a:bodyPr/>
          <a:lstStyle/>
          <a:p>
            <a:fld id="{5006BFC1-6C4E-4C37-8594-573C39836FB5}" type="slidenum">
              <a:rPr lang="en-US" smtClean="0"/>
              <a:t>15</a:t>
            </a:fld>
            <a:endParaRPr lang="en-US"/>
          </a:p>
        </p:txBody>
      </p:sp>
    </p:spTree>
    <p:extLst>
      <p:ext uri="{BB962C8B-B14F-4D97-AF65-F5344CB8AC3E}">
        <p14:creationId xmlns:p14="http://schemas.microsoft.com/office/powerpoint/2010/main" val="103681670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Bioretention</a:t>
            </a:r>
            <a:r>
              <a:rPr lang="en-US" b="1" dirty="0" smtClean="0"/>
              <a:t>:</a:t>
            </a:r>
            <a:r>
              <a:rPr lang="en-US" dirty="0" smtClean="0"/>
              <a:t> Hydrology </a:t>
            </a:r>
            <a:r>
              <a:rPr lang="en-US" dirty="0"/>
              <a:t>Calibration</a:t>
            </a:r>
          </a:p>
        </p:txBody>
      </p:sp>
      <p:pic>
        <p:nvPicPr>
          <p:cNvPr id="7" name="Picture 6"/>
          <p:cNvPicPr>
            <a:picLocks noChangeAspect="1"/>
          </p:cNvPicPr>
          <p:nvPr/>
        </p:nvPicPr>
        <p:blipFill>
          <a:blip r:embed="rId2"/>
          <a:stretch>
            <a:fillRect/>
          </a:stretch>
        </p:blipFill>
        <p:spPr>
          <a:xfrm>
            <a:off x="2253741" y="1539909"/>
            <a:ext cx="7684518" cy="5186357"/>
          </a:xfrm>
          <a:prstGeom prst="rect">
            <a:avLst/>
          </a:prstGeom>
        </p:spPr>
      </p:pic>
      <p:sp>
        <p:nvSpPr>
          <p:cNvPr id="8" name="Slide Number Placeholder 7"/>
          <p:cNvSpPr>
            <a:spLocks noGrp="1"/>
          </p:cNvSpPr>
          <p:nvPr>
            <p:ph type="sldNum" sz="quarter" idx="12"/>
          </p:nvPr>
        </p:nvSpPr>
        <p:spPr/>
        <p:txBody>
          <a:bodyPr/>
          <a:lstStyle/>
          <a:p>
            <a:fld id="{5006BFC1-6C4E-4C37-8594-573C39836FB5}" type="slidenum">
              <a:rPr lang="en-US" smtClean="0"/>
              <a:t>16</a:t>
            </a:fld>
            <a:endParaRPr lang="en-US"/>
          </a:p>
        </p:txBody>
      </p:sp>
    </p:spTree>
    <p:extLst>
      <p:ext uri="{BB962C8B-B14F-4D97-AF65-F5344CB8AC3E}">
        <p14:creationId xmlns:p14="http://schemas.microsoft.com/office/powerpoint/2010/main" val="84010277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259312" cy="1325563"/>
          </a:xfrm>
        </p:spPr>
        <p:txBody>
          <a:bodyPr/>
          <a:lstStyle/>
          <a:p>
            <a:r>
              <a:rPr lang="en-US" b="1" dirty="0" err="1"/>
              <a:t>Opti</a:t>
            </a:r>
            <a:r>
              <a:rPr lang="en-US" b="1" dirty="0"/>
              <a:t>-Tool:</a:t>
            </a:r>
            <a:r>
              <a:rPr lang="en-US" dirty="0"/>
              <a:t> BMP </a:t>
            </a:r>
            <a:r>
              <a:rPr lang="en-US" dirty="0" smtClean="0"/>
              <a:t>Performance Curve</a:t>
            </a:r>
            <a:endParaRPr lang="en-US" dirty="0"/>
          </a:p>
        </p:txBody>
      </p:sp>
      <p:sp>
        <p:nvSpPr>
          <p:cNvPr id="3" name="Content Placeholder 2"/>
          <p:cNvSpPr>
            <a:spLocks noGrp="1"/>
          </p:cNvSpPr>
          <p:nvPr>
            <p:ph idx="1"/>
          </p:nvPr>
        </p:nvSpPr>
        <p:spPr>
          <a:xfrm>
            <a:off x="838200" y="1825625"/>
            <a:ext cx="10515600" cy="4351338"/>
          </a:xfrm>
        </p:spPr>
        <p:txBody>
          <a:bodyPr>
            <a:normAutofit lnSpcReduction="10000"/>
          </a:bodyPr>
          <a:lstStyle/>
          <a:p>
            <a:r>
              <a:rPr lang="en-US" dirty="0" smtClean="0"/>
              <a:t>Data Used </a:t>
            </a:r>
          </a:p>
          <a:p>
            <a:pPr lvl="1"/>
            <a:r>
              <a:rPr lang="en-US" dirty="0" smtClean="0"/>
              <a:t>Calibrated SUSTAIN model</a:t>
            </a:r>
          </a:p>
          <a:p>
            <a:pPr lvl="1"/>
            <a:r>
              <a:rPr lang="en-US" dirty="0" smtClean="0"/>
              <a:t>Calibrated hourly HRUs </a:t>
            </a:r>
            <a:r>
              <a:rPr lang="en-US" dirty="0" err="1" smtClean="0"/>
              <a:t>timeseries</a:t>
            </a:r>
            <a:r>
              <a:rPr lang="en-US" dirty="0" smtClean="0"/>
              <a:t> </a:t>
            </a:r>
            <a:r>
              <a:rPr lang="en-US" dirty="0"/>
              <a:t>(1992 to 2014</a:t>
            </a:r>
            <a:r>
              <a:rPr lang="en-US" dirty="0" smtClean="0"/>
              <a:t>)</a:t>
            </a:r>
          </a:p>
          <a:p>
            <a:r>
              <a:rPr lang="en-US" dirty="0" smtClean="0"/>
              <a:t>BMP Simulation</a:t>
            </a:r>
          </a:p>
          <a:p>
            <a:pPr lvl="1"/>
            <a:r>
              <a:rPr lang="en-US" dirty="0"/>
              <a:t>Run BMP scenarios for </a:t>
            </a:r>
            <a:r>
              <a:rPr lang="en-US" dirty="0" smtClean="0"/>
              <a:t>a range of storage capacity and estimated the pollutant load reductions</a:t>
            </a:r>
            <a:endParaRPr lang="en-US" dirty="0"/>
          </a:p>
          <a:p>
            <a:pPr lvl="1"/>
            <a:r>
              <a:rPr lang="en-US" dirty="0" smtClean="0"/>
              <a:t>Developed </a:t>
            </a:r>
            <a:r>
              <a:rPr lang="en-US" dirty="0"/>
              <a:t>BMP performance </a:t>
            </a:r>
            <a:r>
              <a:rPr lang="en-US" dirty="0" smtClean="0"/>
              <a:t>curve (pollutant load </a:t>
            </a:r>
            <a:r>
              <a:rPr lang="en-US" dirty="0"/>
              <a:t>reduction vs storage capacity)</a:t>
            </a:r>
          </a:p>
          <a:p>
            <a:pPr marL="228600" lvl="1">
              <a:spcBef>
                <a:spcPts val="1000"/>
              </a:spcBef>
            </a:pPr>
            <a:r>
              <a:rPr lang="en-US" sz="2800" dirty="0" smtClean="0"/>
              <a:t>Developed long-term </a:t>
            </a:r>
            <a:r>
              <a:rPr lang="en-US" sz="2800" dirty="0"/>
              <a:t>cumulative </a:t>
            </a:r>
            <a:r>
              <a:rPr lang="en-US" sz="2800" dirty="0" smtClean="0"/>
              <a:t>pollutant load </a:t>
            </a:r>
            <a:r>
              <a:rPr lang="en-US" sz="2800" dirty="0"/>
              <a:t>and runoff volume reduction performances for several categories of structural </a:t>
            </a:r>
            <a:r>
              <a:rPr lang="en-US" sz="2800" dirty="0" err="1" smtClean="0"/>
              <a:t>stormwater</a:t>
            </a:r>
            <a:r>
              <a:rPr lang="en-US" sz="2800" dirty="0" smtClean="0"/>
              <a:t> </a:t>
            </a:r>
            <a:r>
              <a:rPr lang="en-US" sz="2800" dirty="0"/>
              <a:t>controls</a:t>
            </a:r>
          </a:p>
        </p:txBody>
      </p:sp>
      <p:sp>
        <p:nvSpPr>
          <p:cNvPr id="4" name="Slide Number Placeholder 3"/>
          <p:cNvSpPr>
            <a:spLocks noGrp="1"/>
          </p:cNvSpPr>
          <p:nvPr>
            <p:ph type="sldNum" sz="quarter" idx="12"/>
          </p:nvPr>
        </p:nvSpPr>
        <p:spPr/>
        <p:txBody>
          <a:bodyPr/>
          <a:lstStyle/>
          <a:p>
            <a:fld id="{5006BFC1-6C4E-4C37-8594-573C39836FB5}" type="slidenum">
              <a:rPr lang="en-US" smtClean="0"/>
              <a:t>17</a:t>
            </a:fld>
            <a:endParaRPr lang="en-US"/>
          </a:p>
        </p:txBody>
      </p:sp>
    </p:spTree>
    <p:extLst>
      <p:ext uri="{BB962C8B-B14F-4D97-AF65-F5344CB8AC3E}">
        <p14:creationId xmlns:p14="http://schemas.microsoft.com/office/powerpoint/2010/main" val="177784910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1019" t="1207" r="1240" b="571"/>
          <a:stretch/>
        </p:blipFill>
        <p:spPr>
          <a:xfrm>
            <a:off x="2055433" y="0"/>
            <a:ext cx="7990516" cy="6858000"/>
          </a:xfrm>
          <a:prstGeom prst="rect">
            <a:avLst/>
          </a:prstGeom>
        </p:spPr>
      </p:pic>
      <p:sp>
        <p:nvSpPr>
          <p:cNvPr id="2" name="Slide Number Placeholder 1"/>
          <p:cNvSpPr>
            <a:spLocks noGrp="1"/>
          </p:cNvSpPr>
          <p:nvPr>
            <p:ph type="sldNum" sz="quarter" idx="12"/>
          </p:nvPr>
        </p:nvSpPr>
        <p:spPr/>
        <p:txBody>
          <a:bodyPr/>
          <a:lstStyle/>
          <a:p>
            <a:fld id="{5006BFC1-6C4E-4C37-8594-573C39836FB5}" type="slidenum">
              <a:rPr lang="en-US" smtClean="0"/>
              <a:t>18</a:t>
            </a:fld>
            <a:endParaRPr lang="en-US"/>
          </a:p>
        </p:txBody>
      </p:sp>
    </p:spTree>
    <p:extLst>
      <p:ext uri="{BB962C8B-B14F-4D97-AF65-F5344CB8AC3E}">
        <p14:creationId xmlns:p14="http://schemas.microsoft.com/office/powerpoint/2010/main" val="399531875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Opti</a:t>
            </a:r>
            <a:r>
              <a:rPr lang="en-US" b="1" dirty="0"/>
              <a:t>-Tool:</a:t>
            </a:r>
            <a:r>
              <a:rPr lang="en-US" dirty="0"/>
              <a:t> </a:t>
            </a:r>
            <a:r>
              <a:rPr lang="en-US" dirty="0" smtClean="0"/>
              <a:t>BMP Types</a:t>
            </a:r>
            <a:endParaRPr lang="en-US" dirty="0"/>
          </a:p>
        </p:txBody>
      </p:sp>
      <p:sp>
        <p:nvSpPr>
          <p:cNvPr id="3" name="Slide Number Placeholder 2"/>
          <p:cNvSpPr>
            <a:spLocks noGrp="1"/>
          </p:cNvSpPr>
          <p:nvPr>
            <p:ph type="sldNum" sz="quarter" idx="12"/>
          </p:nvPr>
        </p:nvSpPr>
        <p:spPr/>
        <p:txBody>
          <a:bodyPr/>
          <a:lstStyle/>
          <a:p>
            <a:fld id="{5006BFC1-6C4E-4C37-8594-573C39836FB5}" type="slidenum">
              <a:rPr lang="en-US" smtClean="0"/>
              <a:t>19</a:t>
            </a:fld>
            <a:endParaRPr lang="en-US"/>
          </a:p>
        </p:txBody>
      </p:sp>
      <p:sp>
        <p:nvSpPr>
          <p:cNvPr id="4" name="Content Placeholder 3"/>
          <p:cNvSpPr>
            <a:spLocks noGrp="1"/>
          </p:cNvSpPr>
          <p:nvPr>
            <p:ph idx="1"/>
          </p:nvPr>
        </p:nvSpPr>
        <p:spPr>
          <a:xfrm>
            <a:off x="838200" y="1825625"/>
            <a:ext cx="10515600" cy="4530725"/>
          </a:xfrm>
        </p:spPr>
        <p:txBody>
          <a:bodyPr>
            <a:normAutofit fontScale="92500" lnSpcReduction="20000"/>
          </a:bodyPr>
          <a:lstStyle/>
          <a:p>
            <a:pPr marL="514350" indent="-514350" fontAlgn="b">
              <a:buFont typeface="+mj-lt"/>
              <a:buAutoNum type="arabicPeriod"/>
            </a:pPr>
            <a:r>
              <a:rPr lang="en-US" dirty="0"/>
              <a:t>Bio-filtration</a:t>
            </a:r>
          </a:p>
          <a:p>
            <a:pPr marL="514350" indent="-514350">
              <a:buFont typeface="+mj-lt"/>
              <a:buAutoNum type="arabicPeriod"/>
            </a:pPr>
            <a:r>
              <a:rPr lang="en-US" dirty="0"/>
              <a:t>Enhanced Bio-filtration with Internal Storage Reservoir</a:t>
            </a:r>
          </a:p>
          <a:p>
            <a:pPr marL="514350" indent="-514350" fontAlgn="b">
              <a:buFont typeface="+mj-lt"/>
              <a:buAutoNum type="arabicPeriod"/>
            </a:pPr>
            <a:r>
              <a:rPr lang="en-US" dirty="0"/>
              <a:t>Dry Pond</a:t>
            </a:r>
          </a:p>
          <a:p>
            <a:pPr marL="514350" indent="-514350" fontAlgn="ctr">
              <a:buFont typeface="+mj-lt"/>
              <a:buAutoNum type="arabicPeriod"/>
            </a:pPr>
            <a:r>
              <a:rPr lang="en-US" dirty="0"/>
              <a:t>Grass Swale</a:t>
            </a:r>
          </a:p>
          <a:p>
            <a:pPr marL="514350" indent="-514350" fontAlgn="ctr">
              <a:buFont typeface="+mj-lt"/>
              <a:buAutoNum type="arabicPeriod"/>
            </a:pPr>
            <a:r>
              <a:rPr lang="en-US" dirty="0"/>
              <a:t>Gravel Wetland</a:t>
            </a:r>
          </a:p>
          <a:p>
            <a:pPr marL="514350" indent="-514350" fontAlgn="ctr">
              <a:buFont typeface="+mj-lt"/>
              <a:buAutoNum type="arabicPeriod"/>
            </a:pPr>
            <a:r>
              <a:rPr lang="en-US" dirty="0"/>
              <a:t>Infiltration Basin</a:t>
            </a:r>
          </a:p>
          <a:p>
            <a:pPr marL="514350" indent="-514350" fontAlgn="ctr">
              <a:buFont typeface="+mj-lt"/>
              <a:buAutoNum type="arabicPeriod"/>
            </a:pPr>
            <a:r>
              <a:rPr lang="en-US" dirty="0"/>
              <a:t>Infiltration Chambers</a:t>
            </a:r>
          </a:p>
          <a:p>
            <a:pPr marL="514350" indent="-514350" fontAlgn="ctr">
              <a:buFont typeface="+mj-lt"/>
              <a:buAutoNum type="arabicPeriod"/>
            </a:pPr>
            <a:r>
              <a:rPr lang="en-US" dirty="0"/>
              <a:t>Infiltration Trench</a:t>
            </a:r>
          </a:p>
          <a:p>
            <a:pPr marL="514350" indent="-514350" fontAlgn="ctr">
              <a:buFont typeface="+mj-lt"/>
              <a:buAutoNum type="arabicPeriod"/>
            </a:pPr>
            <a:r>
              <a:rPr lang="en-US" dirty="0"/>
              <a:t>Porous Pavement  </a:t>
            </a:r>
          </a:p>
          <a:p>
            <a:pPr marL="514350" indent="-514350" fontAlgn="ctr">
              <a:buFont typeface="+mj-lt"/>
              <a:buAutoNum type="arabicPeriod"/>
            </a:pPr>
            <a:r>
              <a:rPr lang="en-US" dirty="0"/>
              <a:t>Sand Filter</a:t>
            </a:r>
          </a:p>
          <a:p>
            <a:pPr marL="514350" indent="-514350" fontAlgn="ctr">
              <a:buFont typeface="+mj-lt"/>
              <a:buAutoNum type="arabicPeriod"/>
            </a:pPr>
            <a:r>
              <a:rPr lang="en-US" dirty="0"/>
              <a:t>Wet Pond</a:t>
            </a:r>
          </a:p>
          <a:p>
            <a:pPr marL="514350" indent="-514350">
              <a:buFont typeface="+mj-lt"/>
              <a:buAutoNum type="arabicPeriod"/>
            </a:pPr>
            <a:endParaRPr lang="en-US" dirty="0"/>
          </a:p>
        </p:txBody>
      </p:sp>
    </p:spTree>
    <p:extLst>
      <p:ext uri="{BB962C8B-B14F-4D97-AF65-F5344CB8AC3E}">
        <p14:creationId xmlns:p14="http://schemas.microsoft.com/office/powerpoint/2010/main" val="23570524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98992"/>
            <a:ext cx="10515600" cy="1325563"/>
          </a:xfrm>
        </p:spPr>
        <p:txBody>
          <a:bodyPr vert="horz" lIns="91440" tIns="45720" rIns="91440" bIns="45720" rtlCol="0" anchor="ctr">
            <a:normAutofit/>
          </a:bodyPr>
          <a:lstStyle/>
          <a:p>
            <a:r>
              <a:rPr lang="en-US" b="1" dirty="0" smtClean="0"/>
              <a:t>Presenter</a:t>
            </a:r>
            <a:endParaRPr lang="en-US" b="1" dirty="0"/>
          </a:p>
        </p:txBody>
      </p:sp>
      <p:sp>
        <p:nvSpPr>
          <p:cNvPr id="5" name="Content Placeholder 4"/>
          <p:cNvSpPr>
            <a:spLocks noGrp="1"/>
          </p:cNvSpPr>
          <p:nvPr>
            <p:ph idx="1"/>
          </p:nvPr>
        </p:nvSpPr>
        <p:spPr>
          <a:xfrm>
            <a:off x="1531234" y="1628063"/>
            <a:ext cx="8319347" cy="4023360"/>
          </a:xfrm>
        </p:spPr>
        <p:txBody>
          <a:bodyPr/>
          <a:lstStyle/>
          <a:p>
            <a:pPr lvl="1">
              <a:buFont typeface="Calibri" pitchFamily="34" charset="0"/>
              <a:buChar char=" "/>
            </a:pPr>
            <a:endParaRPr lang="en-US" dirty="0" smtClean="0"/>
          </a:p>
          <a:p>
            <a:pPr marL="457200" lvl="1" indent="0">
              <a:buNone/>
            </a:pPr>
            <a:r>
              <a:rPr lang="en-US" sz="2800" dirty="0" smtClean="0"/>
              <a:t>Khalid </a:t>
            </a:r>
            <a:r>
              <a:rPr lang="en-US" sz="2800" dirty="0"/>
              <a:t>Alvi</a:t>
            </a:r>
          </a:p>
          <a:p>
            <a:pPr marL="457200" lvl="1" indent="0">
              <a:buNone/>
            </a:pPr>
            <a:r>
              <a:rPr lang="en-US" dirty="0" smtClean="0"/>
              <a:t>Environmental Engineer</a:t>
            </a:r>
          </a:p>
          <a:p>
            <a:pPr marL="457200" lvl="1" indent="0">
              <a:buNone/>
            </a:pPr>
            <a:r>
              <a:rPr lang="en-US" dirty="0" smtClean="0"/>
              <a:t>Tetra Tech, Incorporated</a:t>
            </a:r>
          </a:p>
          <a:p>
            <a:pPr marL="457200" lvl="1" indent="0">
              <a:buNone/>
            </a:pPr>
            <a:r>
              <a:rPr lang="en-US" dirty="0" smtClean="0"/>
              <a:t>Fairfax, Virginia</a:t>
            </a:r>
            <a:endParaRPr lang="en-US" dirty="0"/>
          </a:p>
          <a:p>
            <a:pPr lvl="1">
              <a:buFont typeface="Arial" panose="020B0604020202020204" pitchFamily="34" charset="0"/>
              <a:buChar char="•"/>
            </a:pPr>
            <a:endParaRPr lang="en-US" dirty="0" smtClean="0"/>
          </a:p>
          <a:p>
            <a:pPr lvl="1">
              <a:buFont typeface="Arial" panose="020B0604020202020204" pitchFamily="34" charset="0"/>
              <a:buChar char="•"/>
            </a:pPr>
            <a:endParaRPr lang="en-US" dirty="0"/>
          </a:p>
          <a:p>
            <a:pPr lvl="1">
              <a:buFont typeface="Arial" panose="020B0604020202020204" pitchFamily="34" charset="0"/>
              <a:buChar char="•"/>
            </a:pPr>
            <a:endParaRPr lang="en-US" dirty="0" smtClean="0"/>
          </a:p>
        </p:txBody>
      </p:sp>
      <p:pic>
        <p:nvPicPr>
          <p:cNvPr id="3" name="Picture 2"/>
          <p:cNvPicPr>
            <a:picLocks noChangeAspect="1"/>
          </p:cNvPicPr>
          <p:nvPr/>
        </p:nvPicPr>
        <p:blipFill>
          <a:blip r:embed="rId3"/>
          <a:stretch>
            <a:fillRect/>
          </a:stretch>
        </p:blipFill>
        <p:spPr>
          <a:xfrm>
            <a:off x="7267056" y="2240192"/>
            <a:ext cx="1587690" cy="1188808"/>
          </a:xfrm>
          <a:prstGeom prst="rect">
            <a:avLst/>
          </a:prstGeom>
        </p:spPr>
      </p:pic>
      <p:sp>
        <p:nvSpPr>
          <p:cNvPr id="6" name="TextBox 5"/>
          <p:cNvSpPr txBox="1"/>
          <p:nvPr/>
        </p:nvSpPr>
        <p:spPr>
          <a:xfrm>
            <a:off x="838200" y="5909188"/>
            <a:ext cx="10360742" cy="830997"/>
          </a:xfrm>
          <a:prstGeom prst="rect">
            <a:avLst/>
          </a:prstGeom>
          <a:noFill/>
        </p:spPr>
        <p:txBody>
          <a:bodyPr wrap="square" rtlCol="0">
            <a:spAutoFit/>
          </a:bodyPr>
          <a:lstStyle/>
          <a:p>
            <a:r>
              <a:rPr lang="en-US" sz="1200" b="1" dirty="0"/>
              <a:t>DISCLAIMER</a:t>
            </a:r>
          </a:p>
          <a:p>
            <a:r>
              <a:rPr lang="en-US" sz="1200" dirty="0"/>
              <a:t>The information presented in this webinar is intended solely to help parties understand the obligations and requirements imposed by MS4 permits. This webinar is not intended, and cannot be relied upon, to create any rights, substantive or procedural, enforceable by any party in litigation with the United States. EPA reserves the right to act at variance with the information presented in this webinar at any time without public notice</a:t>
            </a:r>
            <a:r>
              <a:rPr lang="en-US" sz="1200" dirty="0" smtClean="0"/>
              <a:t>.</a:t>
            </a:r>
            <a:endParaRPr lang="en-US" sz="1200" dirty="0"/>
          </a:p>
        </p:txBody>
      </p:sp>
    </p:spTree>
    <p:extLst>
      <p:ext uri="{BB962C8B-B14F-4D97-AF65-F5344CB8AC3E}">
        <p14:creationId xmlns:p14="http://schemas.microsoft.com/office/powerpoint/2010/main" val="908281898"/>
      </p:ext>
    </p:extLst>
  </p:cSld>
  <p:clrMapOvr>
    <a:overrideClrMapping bg1="lt1" tx1="dk1" bg2="lt2" tx2="dk2" accent1="accent1" accent2="accent2" accent3="accent3" accent4="accent4" accent5="accent5" accent6="accent6" hlink="hlink" folHlink="folHlink"/>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smtClean="0"/>
              <a:t>Opti</a:t>
            </a:r>
            <a:r>
              <a:rPr lang="en-US" b="1" dirty="0" smtClean="0"/>
              <a:t>-Tool:</a:t>
            </a:r>
            <a:r>
              <a:rPr lang="en-US" dirty="0" smtClean="0"/>
              <a:t> BMP Cost Function</a:t>
            </a:r>
            <a:endParaRPr lang="en-US" dirty="0"/>
          </a:p>
        </p:txBody>
      </p:sp>
      <p:sp>
        <p:nvSpPr>
          <p:cNvPr id="5" name="Slide Number Placeholder 4"/>
          <p:cNvSpPr>
            <a:spLocks noGrp="1"/>
          </p:cNvSpPr>
          <p:nvPr>
            <p:ph type="sldNum" sz="quarter" idx="12"/>
          </p:nvPr>
        </p:nvSpPr>
        <p:spPr/>
        <p:txBody>
          <a:bodyPr/>
          <a:lstStyle/>
          <a:p>
            <a:fld id="{5006BFC1-6C4E-4C37-8594-573C39836FB5}" type="slidenum">
              <a:rPr lang="en-US" smtClean="0"/>
              <a:t>20</a:t>
            </a:fld>
            <a:endParaRPr lang="en-US"/>
          </a:p>
        </p:txBody>
      </p:sp>
      <p:sp>
        <p:nvSpPr>
          <p:cNvPr id="4" name="Content Placeholder 3"/>
          <p:cNvSpPr>
            <a:spLocks noGrp="1"/>
          </p:cNvSpPr>
          <p:nvPr>
            <p:ph idx="1"/>
          </p:nvPr>
        </p:nvSpPr>
        <p:spPr>
          <a:xfrm>
            <a:off x="838200" y="1825625"/>
            <a:ext cx="4099560" cy="4351338"/>
          </a:xfrm>
        </p:spPr>
        <p:txBody>
          <a:bodyPr>
            <a:normAutofit lnSpcReduction="10000"/>
          </a:bodyPr>
          <a:lstStyle/>
          <a:p>
            <a:r>
              <a:rPr lang="en-US" dirty="0"/>
              <a:t>Combination of the Charles River Watershed Association and UNHSC costs estimates</a:t>
            </a:r>
          </a:p>
          <a:p>
            <a:r>
              <a:rPr lang="en-US" dirty="0"/>
              <a:t>Modified capital cost assessment (includes a fixed percentage for Design and Contingency Costs)</a:t>
            </a:r>
          </a:p>
          <a:p>
            <a:r>
              <a:rPr lang="en-US" dirty="0"/>
              <a:t>Maintenance hours (from the UNHSC)</a:t>
            </a:r>
          </a:p>
        </p:txBody>
      </p:sp>
      <p:pic>
        <p:nvPicPr>
          <p:cNvPr id="7" name="Picture 6"/>
          <p:cNvPicPr>
            <a:picLocks noChangeAspect="1"/>
          </p:cNvPicPr>
          <p:nvPr/>
        </p:nvPicPr>
        <p:blipFill>
          <a:blip r:embed="rId2"/>
          <a:stretch>
            <a:fillRect/>
          </a:stretch>
        </p:blipFill>
        <p:spPr>
          <a:xfrm>
            <a:off x="4857034" y="2711694"/>
            <a:ext cx="7206796" cy="3268101"/>
          </a:xfrm>
          <a:prstGeom prst="rect">
            <a:avLst/>
          </a:prstGeom>
        </p:spPr>
      </p:pic>
      <p:sp>
        <p:nvSpPr>
          <p:cNvPr id="8" name="TextBox 7"/>
          <p:cNvSpPr txBox="1"/>
          <p:nvPr/>
        </p:nvSpPr>
        <p:spPr>
          <a:xfrm>
            <a:off x="548640" y="6352143"/>
            <a:ext cx="5150256" cy="369332"/>
          </a:xfrm>
          <a:prstGeom prst="rect">
            <a:avLst/>
          </a:prstGeom>
          <a:noFill/>
        </p:spPr>
        <p:txBody>
          <a:bodyPr wrap="square" rtlCol="0">
            <a:spAutoFit/>
          </a:bodyPr>
          <a:lstStyle/>
          <a:p>
            <a:r>
              <a:rPr lang="en-US" dirty="0" smtClean="0"/>
              <a:t>Reference: Technical Memos.pdf</a:t>
            </a:r>
            <a:endParaRPr lang="en-US" dirty="0"/>
          </a:p>
        </p:txBody>
      </p:sp>
      <p:graphicFrame>
        <p:nvGraphicFramePr>
          <p:cNvPr id="9" name="Table 8"/>
          <p:cNvGraphicFramePr>
            <a:graphicFrameLocks noGrp="1"/>
          </p:cNvGraphicFramePr>
          <p:nvPr>
            <p:extLst>
              <p:ext uri="{D42A27DB-BD31-4B8C-83A1-F6EECF244321}">
                <p14:modId xmlns:p14="http://schemas.microsoft.com/office/powerpoint/2010/main" val="2248172882"/>
              </p:ext>
            </p:extLst>
          </p:nvPr>
        </p:nvGraphicFramePr>
        <p:xfrm>
          <a:off x="7599680" y="234877"/>
          <a:ext cx="4443830" cy="2359660"/>
        </p:xfrm>
        <a:graphic>
          <a:graphicData uri="http://schemas.openxmlformats.org/drawingml/2006/table">
            <a:tbl>
              <a:tblPr firstRow="1" firstCol="1" bandRow="1">
                <a:tableStyleId>{5C22544A-7EE6-4342-B048-85BDC9FD1C3A}</a:tableStyleId>
              </a:tblPr>
              <a:tblGrid>
                <a:gridCol w="3057695"/>
                <a:gridCol w="1386135"/>
              </a:tblGrid>
              <a:tr h="194310">
                <a:tc>
                  <a:txBody>
                    <a:bodyPr/>
                    <a:lstStyle/>
                    <a:p>
                      <a:pPr marL="0" marR="0">
                        <a:spcBef>
                          <a:spcPts val="0"/>
                        </a:spcBef>
                        <a:spcAft>
                          <a:spcPts val="0"/>
                        </a:spcAft>
                      </a:pPr>
                      <a:r>
                        <a:rPr lang="en-US" sz="1200" dirty="0">
                          <a:effectLst/>
                        </a:rPr>
                        <a:t>BMP Type</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c>
                  <a:txBody>
                    <a:bodyPr/>
                    <a:lstStyle/>
                    <a:p>
                      <a:pPr marL="0" marR="0" algn="ctr">
                        <a:spcBef>
                          <a:spcPts val="0"/>
                        </a:spcBef>
                        <a:spcAft>
                          <a:spcPts val="0"/>
                        </a:spcAft>
                      </a:pPr>
                      <a:r>
                        <a:rPr lang="en-US" sz="1200" dirty="0">
                          <a:effectLst/>
                        </a:rPr>
                        <a:t>Cost ($/ft</a:t>
                      </a:r>
                      <a:r>
                        <a:rPr lang="en-US" sz="1200" baseline="30000" dirty="0">
                          <a:effectLst/>
                        </a:rPr>
                        <a:t>3</a:t>
                      </a:r>
                      <a:r>
                        <a:rPr lang="en-US" sz="1200" dirty="0">
                          <a:effectLst/>
                        </a:rPr>
                        <a:t>) – </a:t>
                      </a:r>
                      <a:r>
                        <a:rPr lang="en-US" sz="1200" dirty="0" smtClean="0">
                          <a:effectLst/>
                        </a:rPr>
                        <a:t>2016</a:t>
                      </a:r>
                      <a:endParaRPr lang="en-US" sz="1200" dirty="0">
                        <a:effectLst/>
                        <a:latin typeface="Times New Roman" panose="02020603050405020304" pitchFamily="18" charset="0"/>
                        <a:ea typeface="SimSun" panose="02010600030101010101" pitchFamily="2" charset="-122"/>
                      </a:endParaRPr>
                    </a:p>
                  </a:txBody>
                  <a:tcPr marL="68580" marR="68580" marT="0" marB="0" anchor="ctr"/>
                </a:tc>
              </a:tr>
              <a:tr h="196850">
                <a:tc>
                  <a:txBody>
                    <a:bodyPr/>
                    <a:lstStyle/>
                    <a:p>
                      <a:pPr marL="0" marR="0">
                        <a:spcBef>
                          <a:spcPts val="0"/>
                        </a:spcBef>
                        <a:spcAft>
                          <a:spcPts val="0"/>
                        </a:spcAft>
                      </a:pPr>
                      <a:r>
                        <a:rPr lang="en-US" sz="1200">
                          <a:effectLst/>
                        </a:rPr>
                        <a:t>Bioretention</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15.46</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Dry Pond</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dirty="0">
                          <a:effectLst/>
                        </a:rPr>
                        <a:t> $                    6.8 </a:t>
                      </a:r>
                      <a:endParaRPr lang="en-US" sz="1200" dirty="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dirty="0">
                          <a:effectLst/>
                        </a:rPr>
                        <a:t>Enhanced </a:t>
                      </a:r>
                      <a:r>
                        <a:rPr lang="en-US" sz="1200" dirty="0" err="1">
                          <a:effectLst/>
                        </a:rPr>
                        <a:t>Bioretention</a:t>
                      </a:r>
                      <a:endParaRPr lang="en-US" sz="1200" dirty="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15.61 </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Infiltration Basin</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6.24</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Infiltration Chamber</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67.85</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dirty="0">
                          <a:effectLst/>
                        </a:rPr>
                        <a:t>Infiltration Trench</a:t>
                      </a:r>
                      <a:endParaRPr lang="en-US" sz="1200" dirty="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12.49</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Porous Pavement (Porous Asphalt Pavement)</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5.32</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Porous Pavement (Pervious Concrete)</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18.07</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Sand Filter</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17.94</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Subsurface Gravel Wetland</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a:effectLst/>
                        </a:rPr>
                        <a:t> $                    8.78</a:t>
                      </a:r>
                      <a:endParaRPr lang="en-US" sz="1200">
                        <a:effectLst/>
                        <a:latin typeface="Times New Roman" panose="02020603050405020304" pitchFamily="18" charset="0"/>
                        <a:ea typeface="SimSun" panose="02010600030101010101" pitchFamily="2" charset="-122"/>
                      </a:endParaRPr>
                    </a:p>
                  </a:txBody>
                  <a:tcPr marL="68580" marR="68580" marT="0" marB="0" anchor="b"/>
                </a:tc>
              </a:tr>
              <a:tr h="196850">
                <a:tc>
                  <a:txBody>
                    <a:bodyPr/>
                    <a:lstStyle/>
                    <a:p>
                      <a:pPr marL="0" marR="0">
                        <a:spcBef>
                          <a:spcPts val="0"/>
                        </a:spcBef>
                        <a:spcAft>
                          <a:spcPts val="0"/>
                        </a:spcAft>
                      </a:pPr>
                      <a:r>
                        <a:rPr lang="en-US" sz="1200">
                          <a:effectLst/>
                        </a:rPr>
                        <a:t>Wet Pond</a:t>
                      </a:r>
                      <a:endParaRPr lang="en-US" sz="1200">
                        <a:effectLst/>
                        <a:latin typeface="Times New Roman" panose="02020603050405020304" pitchFamily="18" charset="0"/>
                        <a:ea typeface="SimSun" panose="02010600030101010101" pitchFamily="2" charset="-122"/>
                      </a:endParaRPr>
                    </a:p>
                  </a:txBody>
                  <a:tcPr marL="68580" marR="68580" marT="0" marB="0" anchor="b"/>
                </a:tc>
                <a:tc>
                  <a:txBody>
                    <a:bodyPr/>
                    <a:lstStyle/>
                    <a:p>
                      <a:pPr marL="0" marR="0">
                        <a:spcBef>
                          <a:spcPts val="0"/>
                        </a:spcBef>
                        <a:spcAft>
                          <a:spcPts val="0"/>
                        </a:spcAft>
                      </a:pPr>
                      <a:r>
                        <a:rPr lang="en-US" sz="1200" dirty="0">
                          <a:effectLst/>
                        </a:rPr>
                        <a:t> $                    6.8</a:t>
                      </a:r>
                      <a:endParaRPr lang="en-US" sz="1200" dirty="0">
                        <a:effectLst/>
                        <a:latin typeface="Times New Roman" panose="02020603050405020304" pitchFamily="18" charset="0"/>
                        <a:ea typeface="SimSun" panose="02010600030101010101" pitchFamily="2" charset="-122"/>
                      </a:endParaRPr>
                    </a:p>
                  </a:txBody>
                  <a:tcPr marL="68580" marR="68580" marT="0" marB="0" anchor="b"/>
                </a:tc>
              </a:tr>
            </a:tbl>
          </a:graphicData>
        </a:graphic>
      </p:graphicFrame>
    </p:spTree>
    <p:extLst>
      <p:ext uri="{BB962C8B-B14F-4D97-AF65-F5344CB8AC3E}">
        <p14:creationId xmlns:p14="http://schemas.microsoft.com/office/powerpoint/2010/main" val="31800559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Interfaces</a:t>
            </a:r>
            <a:endParaRPr lang="en-US" dirty="0"/>
          </a:p>
        </p:txBody>
      </p:sp>
      <p:grpSp>
        <p:nvGrpSpPr>
          <p:cNvPr id="2" name="Group 1"/>
          <p:cNvGrpSpPr/>
          <p:nvPr/>
        </p:nvGrpSpPr>
        <p:grpSpPr>
          <a:xfrm>
            <a:off x="2464064" y="1119620"/>
            <a:ext cx="7275352" cy="5606831"/>
            <a:chOff x="2464064" y="1119620"/>
            <a:chExt cx="7275352" cy="5606831"/>
          </a:xfrm>
        </p:grpSpPr>
        <p:pic>
          <p:nvPicPr>
            <p:cNvPr id="4" name="Picture 3"/>
            <p:cNvPicPr>
              <a:picLocks noChangeAspect="1"/>
            </p:cNvPicPr>
            <p:nvPr/>
          </p:nvPicPr>
          <p:blipFill>
            <a:blip r:embed="rId2"/>
            <a:stretch>
              <a:fillRect/>
            </a:stretch>
          </p:blipFill>
          <p:spPr>
            <a:xfrm>
              <a:off x="2464064" y="1119620"/>
              <a:ext cx="7275352" cy="5606831"/>
            </a:xfrm>
            <a:prstGeom prst="rect">
              <a:avLst/>
            </a:prstGeom>
          </p:spPr>
        </p:pic>
        <p:sp>
          <p:nvSpPr>
            <p:cNvPr id="3" name="Rounded Rectangle 2"/>
            <p:cNvSpPr/>
            <p:nvPr/>
          </p:nvSpPr>
          <p:spPr>
            <a:xfrm>
              <a:off x="4967926" y="5967167"/>
              <a:ext cx="2139884" cy="75928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 name="Slide Number Placeholder 5"/>
          <p:cNvSpPr>
            <a:spLocks noGrp="1"/>
          </p:cNvSpPr>
          <p:nvPr>
            <p:ph type="sldNum" sz="quarter" idx="12"/>
          </p:nvPr>
        </p:nvSpPr>
        <p:spPr/>
        <p:txBody>
          <a:bodyPr/>
          <a:lstStyle/>
          <a:p>
            <a:fld id="{8FF8BBF9-5384-48C5-864F-431186065905}" type="slidenum">
              <a:rPr lang="en-US" smtClean="0"/>
              <a:t>21</a:t>
            </a:fld>
            <a:endParaRPr lang="en-US"/>
          </a:p>
        </p:txBody>
      </p:sp>
    </p:spTree>
    <p:extLst>
      <p:ext uri="{BB962C8B-B14F-4D97-AF65-F5344CB8AC3E}">
        <p14:creationId xmlns:p14="http://schemas.microsoft.com/office/powerpoint/2010/main" val="1008297959"/>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smtClean="0"/>
              <a:t>Planning Level: </a:t>
            </a:r>
            <a:r>
              <a:rPr lang="en-US" dirty="0" smtClean="0"/>
              <a:t>Two </a:t>
            </a:r>
            <a:r>
              <a:rPr lang="en-US" dirty="0"/>
              <a:t>Approaches</a:t>
            </a:r>
          </a:p>
        </p:txBody>
      </p:sp>
      <p:sp>
        <p:nvSpPr>
          <p:cNvPr id="3" name="Content Placeholder 2"/>
          <p:cNvSpPr>
            <a:spLocks noGrp="1"/>
          </p:cNvSpPr>
          <p:nvPr>
            <p:ph idx="1"/>
          </p:nvPr>
        </p:nvSpPr>
        <p:spPr>
          <a:xfrm>
            <a:off x="1097280" y="1737360"/>
            <a:ext cx="10474960" cy="4439920"/>
          </a:xfrm>
        </p:spPr>
        <p:txBody>
          <a:bodyPr>
            <a:normAutofit lnSpcReduction="10000"/>
          </a:bodyPr>
          <a:lstStyle/>
          <a:p>
            <a:r>
              <a:rPr lang="en-US" dirty="0" smtClean="0"/>
              <a:t>BMP Storage Capacity </a:t>
            </a:r>
          </a:p>
          <a:p>
            <a:pPr lvl="1"/>
            <a:r>
              <a:rPr lang="en-US" dirty="0"/>
              <a:t>Evaluate the BMP performance for a design criterion (e.g., capture 1 inch storm size)</a:t>
            </a:r>
          </a:p>
          <a:p>
            <a:pPr lvl="1"/>
            <a:r>
              <a:rPr lang="en-US" dirty="0" smtClean="0"/>
              <a:t>Evaluate the changes in water quality benefits as the BMP sizes are changed </a:t>
            </a:r>
          </a:p>
          <a:p>
            <a:pPr lvl="1"/>
            <a:r>
              <a:rPr lang="en-US" dirty="0" smtClean="0"/>
              <a:t>Identify the most cost-effective BMP storage capacity that meets the target pollutant load reduction</a:t>
            </a:r>
          </a:p>
          <a:p>
            <a:r>
              <a:rPr lang="en-US" dirty="0" smtClean="0"/>
              <a:t>BMP Drainage Area</a:t>
            </a:r>
          </a:p>
          <a:p>
            <a:pPr lvl="1"/>
            <a:r>
              <a:rPr lang="en-US" dirty="0" smtClean="0"/>
              <a:t>Determine how much impervious drainage area would require treatment if specified BMP design capacities were selected</a:t>
            </a:r>
          </a:p>
          <a:p>
            <a:pPr lvl="1"/>
            <a:r>
              <a:rPr lang="en-US" dirty="0"/>
              <a:t>Identify the extent of impervious area to be treated that can provide the target pollutant load reduction</a:t>
            </a:r>
          </a:p>
          <a:p>
            <a:pPr lvl="1"/>
            <a:r>
              <a:rPr lang="en-US" dirty="0" smtClean="0"/>
              <a:t>In this approach, both the BMP storage capacity and BMP cost are </a:t>
            </a:r>
            <a:r>
              <a:rPr lang="en-US" dirty="0" smtClean="0"/>
              <a:t>fixed</a:t>
            </a:r>
            <a:endParaRPr lang="en-US" dirty="0" smtClean="0"/>
          </a:p>
        </p:txBody>
      </p:sp>
      <p:sp>
        <p:nvSpPr>
          <p:cNvPr id="2" name="Slide Number Placeholder 1"/>
          <p:cNvSpPr>
            <a:spLocks noGrp="1"/>
          </p:cNvSpPr>
          <p:nvPr>
            <p:ph type="sldNum" sz="quarter" idx="12"/>
          </p:nvPr>
        </p:nvSpPr>
        <p:spPr/>
        <p:txBody>
          <a:bodyPr/>
          <a:lstStyle/>
          <a:p>
            <a:fld id="{8FF8BBF9-5384-48C5-864F-431186065905}" type="slidenum">
              <a:rPr lang="en-US" smtClean="0"/>
              <a:t>22</a:t>
            </a:fld>
            <a:endParaRPr lang="en-US"/>
          </a:p>
        </p:txBody>
      </p:sp>
    </p:spTree>
    <p:extLst>
      <p:ext uri="{BB962C8B-B14F-4D97-AF65-F5344CB8AC3E}">
        <p14:creationId xmlns:p14="http://schemas.microsoft.com/office/powerpoint/2010/main" val="420532233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Planning Level</a:t>
            </a:r>
            <a:endParaRPr lang="en-US" dirty="0"/>
          </a:p>
        </p:txBody>
      </p:sp>
      <p:sp>
        <p:nvSpPr>
          <p:cNvPr id="2" name="Slide Number Placeholder 1"/>
          <p:cNvSpPr>
            <a:spLocks noGrp="1"/>
          </p:cNvSpPr>
          <p:nvPr>
            <p:ph type="sldNum" sz="quarter" idx="12"/>
          </p:nvPr>
        </p:nvSpPr>
        <p:spPr/>
        <p:txBody>
          <a:bodyPr/>
          <a:lstStyle/>
          <a:p>
            <a:fld id="{8FF8BBF9-5384-48C5-864F-431186065905}" type="slidenum">
              <a:rPr lang="en-US" smtClean="0"/>
              <a:t>23</a:t>
            </a:fld>
            <a:endParaRPr lang="en-US"/>
          </a:p>
        </p:txBody>
      </p:sp>
      <p:pic>
        <p:nvPicPr>
          <p:cNvPr id="7" name="Picture 6"/>
          <p:cNvPicPr>
            <a:picLocks noChangeAspect="1"/>
          </p:cNvPicPr>
          <p:nvPr/>
        </p:nvPicPr>
        <p:blipFill rotWithShape="1">
          <a:blip r:embed="rId2"/>
          <a:srcRect r="54463" b="18572"/>
          <a:stretch/>
        </p:blipFill>
        <p:spPr>
          <a:xfrm>
            <a:off x="7099087" y="1598657"/>
            <a:ext cx="3424825" cy="2567332"/>
          </a:xfrm>
          <a:prstGeom prst="rect">
            <a:avLst/>
          </a:prstGeom>
        </p:spPr>
      </p:pic>
      <p:pic>
        <p:nvPicPr>
          <p:cNvPr id="8" name="Picture 7"/>
          <p:cNvPicPr>
            <a:picLocks noChangeAspect="1"/>
          </p:cNvPicPr>
          <p:nvPr/>
        </p:nvPicPr>
        <p:blipFill rotWithShape="1">
          <a:blip r:embed="rId3"/>
          <a:srcRect t="-1" b="35136"/>
          <a:stretch/>
        </p:blipFill>
        <p:spPr>
          <a:xfrm>
            <a:off x="1522072" y="4244467"/>
            <a:ext cx="9068343" cy="2111883"/>
          </a:xfrm>
          <a:prstGeom prst="rect">
            <a:avLst/>
          </a:prstGeom>
        </p:spPr>
      </p:pic>
      <p:sp>
        <p:nvSpPr>
          <p:cNvPr id="11" name="Right Arrow 10"/>
          <p:cNvSpPr/>
          <p:nvPr/>
        </p:nvSpPr>
        <p:spPr>
          <a:xfrm>
            <a:off x="6797040" y="2665393"/>
            <a:ext cx="263675" cy="35072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12"/>
          <p:cNvPicPr>
            <a:picLocks noChangeAspect="1"/>
          </p:cNvPicPr>
          <p:nvPr/>
        </p:nvPicPr>
        <p:blipFill>
          <a:blip r:embed="rId4"/>
          <a:stretch>
            <a:fillRect/>
          </a:stretch>
        </p:blipFill>
        <p:spPr>
          <a:xfrm>
            <a:off x="815068" y="1378464"/>
            <a:ext cx="5943600" cy="567052"/>
          </a:xfrm>
          <a:prstGeom prst="rect">
            <a:avLst/>
          </a:prstGeom>
        </p:spPr>
      </p:pic>
      <p:pic>
        <p:nvPicPr>
          <p:cNvPr id="14" name="Picture 13"/>
          <p:cNvPicPr>
            <a:picLocks noChangeAspect="1"/>
          </p:cNvPicPr>
          <p:nvPr/>
        </p:nvPicPr>
        <p:blipFill>
          <a:blip r:embed="rId5"/>
          <a:stretch>
            <a:fillRect/>
          </a:stretch>
        </p:blipFill>
        <p:spPr>
          <a:xfrm>
            <a:off x="815068" y="2043806"/>
            <a:ext cx="5943600" cy="567052"/>
          </a:xfrm>
          <a:prstGeom prst="rect">
            <a:avLst/>
          </a:prstGeom>
        </p:spPr>
      </p:pic>
      <p:pic>
        <p:nvPicPr>
          <p:cNvPr id="15" name="Picture 14"/>
          <p:cNvPicPr>
            <a:picLocks noChangeAspect="1"/>
          </p:cNvPicPr>
          <p:nvPr/>
        </p:nvPicPr>
        <p:blipFill>
          <a:blip r:embed="rId6"/>
          <a:stretch>
            <a:fillRect/>
          </a:stretch>
        </p:blipFill>
        <p:spPr>
          <a:xfrm>
            <a:off x="815068" y="2717333"/>
            <a:ext cx="5943600" cy="486762"/>
          </a:xfrm>
          <a:prstGeom prst="rect">
            <a:avLst/>
          </a:prstGeom>
        </p:spPr>
      </p:pic>
      <p:pic>
        <p:nvPicPr>
          <p:cNvPr id="16" name="Picture 15"/>
          <p:cNvPicPr>
            <a:picLocks noChangeAspect="1"/>
          </p:cNvPicPr>
          <p:nvPr/>
        </p:nvPicPr>
        <p:blipFill>
          <a:blip r:embed="rId7"/>
          <a:stretch>
            <a:fillRect/>
          </a:stretch>
        </p:blipFill>
        <p:spPr>
          <a:xfrm>
            <a:off x="815068" y="3323266"/>
            <a:ext cx="5943600" cy="496798"/>
          </a:xfrm>
          <a:prstGeom prst="rect">
            <a:avLst/>
          </a:prstGeom>
        </p:spPr>
      </p:pic>
      <p:sp>
        <p:nvSpPr>
          <p:cNvPr id="12" name="Down Arrow 11"/>
          <p:cNvSpPr/>
          <p:nvPr/>
        </p:nvSpPr>
        <p:spPr>
          <a:xfrm>
            <a:off x="3119319" y="3793974"/>
            <a:ext cx="363255" cy="45514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1161249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rotWithShape="1">
          <a:blip r:embed="rId2"/>
          <a:srcRect l="64476" t="48892" r="8770" b="17541"/>
          <a:stretch/>
        </p:blipFill>
        <p:spPr>
          <a:xfrm>
            <a:off x="8610600" y="4016449"/>
            <a:ext cx="2743200" cy="1828800"/>
          </a:xfrm>
          <a:prstGeom prst="rect">
            <a:avLst/>
          </a:prstGeom>
        </p:spPr>
      </p:pic>
      <p:sp>
        <p:nvSpPr>
          <p:cNvPr id="3"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Planning Level – cont.</a:t>
            </a:r>
            <a:endParaRPr lang="en-US" dirty="0"/>
          </a:p>
        </p:txBody>
      </p:sp>
      <p:sp>
        <p:nvSpPr>
          <p:cNvPr id="2" name="Slide Number Placeholder 1"/>
          <p:cNvSpPr>
            <a:spLocks noGrp="1"/>
          </p:cNvSpPr>
          <p:nvPr>
            <p:ph type="sldNum" sz="quarter" idx="12"/>
          </p:nvPr>
        </p:nvSpPr>
        <p:spPr/>
        <p:txBody>
          <a:bodyPr/>
          <a:lstStyle/>
          <a:p>
            <a:fld id="{8FF8BBF9-5384-48C5-864F-431186065905}" type="slidenum">
              <a:rPr lang="en-US" smtClean="0"/>
              <a:t>24</a:t>
            </a:fld>
            <a:endParaRPr lang="en-US"/>
          </a:p>
        </p:txBody>
      </p:sp>
      <p:pic>
        <p:nvPicPr>
          <p:cNvPr id="6" name="Picture 5"/>
          <p:cNvPicPr>
            <a:picLocks noChangeAspect="1"/>
          </p:cNvPicPr>
          <p:nvPr/>
        </p:nvPicPr>
        <p:blipFill>
          <a:blip r:embed="rId3"/>
          <a:stretch>
            <a:fillRect/>
          </a:stretch>
        </p:blipFill>
        <p:spPr>
          <a:xfrm>
            <a:off x="1184791" y="1387013"/>
            <a:ext cx="5350942" cy="2286000"/>
          </a:xfrm>
          <a:prstGeom prst="rect">
            <a:avLst/>
          </a:prstGeom>
        </p:spPr>
      </p:pic>
      <p:pic>
        <p:nvPicPr>
          <p:cNvPr id="7" name="Picture 6"/>
          <p:cNvPicPr>
            <a:picLocks noChangeAspect="1"/>
          </p:cNvPicPr>
          <p:nvPr/>
        </p:nvPicPr>
        <p:blipFill>
          <a:blip r:embed="rId4"/>
          <a:stretch>
            <a:fillRect/>
          </a:stretch>
        </p:blipFill>
        <p:spPr>
          <a:xfrm>
            <a:off x="1184791" y="3806575"/>
            <a:ext cx="7203253" cy="2743200"/>
          </a:xfrm>
          <a:prstGeom prst="rect">
            <a:avLst/>
          </a:prstGeom>
        </p:spPr>
      </p:pic>
      <p:sp>
        <p:nvSpPr>
          <p:cNvPr id="8" name="Rectangle 7"/>
          <p:cNvSpPr/>
          <p:nvPr/>
        </p:nvSpPr>
        <p:spPr>
          <a:xfrm>
            <a:off x="7422822" y="4099389"/>
            <a:ext cx="965222" cy="2138215"/>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5696764" y="1599902"/>
            <a:ext cx="838969" cy="2073112"/>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8854417" y="4746661"/>
            <a:ext cx="2138931" cy="472611"/>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4231564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2464064" y="1119620"/>
            <a:ext cx="7275352" cy="5606831"/>
          </a:xfrm>
          <a:prstGeom prst="rect">
            <a:avLst/>
          </a:prstGeom>
        </p:spPr>
      </p:pic>
      <p:sp>
        <p:nvSpPr>
          <p:cNvPr id="5"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Interfaces</a:t>
            </a:r>
            <a:endParaRPr lang="en-US" dirty="0"/>
          </a:p>
        </p:txBody>
      </p:sp>
      <p:sp>
        <p:nvSpPr>
          <p:cNvPr id="3" name="Rounded Rectangle 2"/>
          <p:cNvSpPr/>
          <p:nvPr/>
        </p:nvSpPr>
        <p:spPr>
          <a:xfrm>
            <a:off x="7107810" y="5967167"/>
            <a:ext cx="2631605" cy="759284"/>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Slide Number Placeholder 1"/>
          <p:cNvSpPr>
            <a:spLocks noGrp="1"/>
          </p:cNvSpPr>
          <p:nvPr>
            <p:ph type="sldNum" sz="quarter" idx="12"/>
          </p:nvPr>
        </p:nvSpPr>
        <p:spPr/>
        <p:txBody>
          <a:bodyPr/>
          <a:lstStyle/>
          <a:p>
            <a:fld id="{8FF8BBF9-5384-48C5-864F-431186065905}" type="slidenum">
              <a:rPr lang="en-US" smtClean="0"/>
              <a:t>25</a:t>
            </a:fld>
            <a:endParaRPr lang="en-US"/>
          </a:p>
        </p:txBody>
      </p:sp>
    </p:spTree>
    <p:extLst>
      <p:ext uri="{BB962C8B-B14F-4D97-AF65-F5344CB8AC3E}">
        <p14:creationId xmlns:p14="http://schemas.microsoft.com/office/powerpoint/2010/main" val="3322283923"/>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Implementation Level</a:t>
            </a:r>
            <a:endParaRPr lang="en-US" dirty="0"/>
          </a:p>
        </p:txBody>
      </p:sp>
      <p:sp>
        <p:nvSpPr>
          <p:cNvPr id="5" name="Slide Number Placeholder 4"/>
          <p:cNvSpPr>
            <a:spLocks noGrp="1"/>
          </p:cNvSpPr>
          <p:nvPr>
            <p:ph type="sldNum" sz="quarter" idx="12"/>
          </p:nvPr>
        </p:nvSpPr>
        <p:spPr/>
        <p:txBody>
          <a:bodyPr/>
          <a:lstStyle/>
          <a:p>
            <a:fld id="{5006BFC1-6C4E-4C37-8594-573C39836FB5}" type="slidenum">
              <a:rPr lang="en-US" smtClean="0"/>
              <a:t>26</a:t>
            </a:fld>
            <a:endParaRPr lang="en-US" dirty="0"/>
          </a:p>
        </p:txBody>
      </p:sp>
      <p:pic>
        <p:nvPicPr>
          <p:cNvPr id="6" name="Picture 5"/>
          <p:cNvPicPr>
            <a:picLocks noChangeAspect="1"/>
          </p:cNvPicPr>
          <p:nvPr/>
        </p:nvPicPr>
        <p:blipFill>
          <a:blip r:embed="rId2"/>
          <a:stretch>
            <a:fillRect/>
          </a:stretch>
        </p:blipFill>
        <p:spPr>
          <a:xfrm>
            <a:off x="4837478" y="1500813"/>
            <a:ext cx="5536350" cy="3487747"/>
          </a:xfrm>
          <a:prstGeom prst="rect">
            <a:avLst/>
          </a:prstGeom>
        </p:spPr>
      </p:pic>
      <p:pic>
        <p:nvPicPr>
          <p:cNvPr id="7" name="Picture 6"/>
          <p:cNvPicPr>
            <a:picLocks noChangeAspect="1"/>
          </p:cNvPicPr>
          <p:nvPr/>
        </p:nvPicPr>
        <p:blipFill rotWithShape="1">
          <a:blip r:embed="rId3"/>
          <a:srcRect l="1001" t="10306" r="73892" b="25437"/>
          <a:stretch/>
        </p:blipFill>
        <p:spPr>
          <a:xfrm>
            <a:off x="1502756" y="1119884"/>
            <a:ext cx="3297138" cy="5601591"/>
          </a:xfrm>
          <a:prstGeom prst="rect">
            <a:avLst/>
          </a:prstGeom>
        </p:spPr>
      </p:pic>
      <p:sp>
        <p:nvSpPr>
          <p:cNvPr id="8" name="Rounded Rectangle 7"/>
          <p:cNvSpPr/>
          <p:nvPr/>
        </p:nvSpPr>
        <p:spPr>
          <a:xfrm>
            <a:off x="1491954" y="3997960"/>
            <a:ext cx="3307940" cy="990600"/>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9" name="Elbow Connector 8"/>
          <p:cNvCxnSpPr>
            <a:stCxn id="8" idx="3"/>
          </p:cNvCxnSpPr>
          <p:nvPr/>
        </p:nvCxnSpPr>
        <p:spPr>
          <a:xfrm flipV="1">
            <a:off x="4799894" y="2262884"/>
            <a:ext cx="250372" cy="2230376"/>
          </a:xfrm>
          <a:prstGeom prst="bentConnector2">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pic>
        <p:nvPicPr>
          <p:cNvPr id="10" name="Picture 9"/>
          <p:cNvPicPr>
            <a:picLocks noChangeAspect="1"/>
          </p:cNvPicPr>
          <p:nvPr/>
        </p:nvPicPr>
        <p:blipFill>
          <a:blip r:embed="rId4"/>
          <a:stretch>
            <a:fillRect/>
          </a:stretch>
        </p:blipFill>
        <p:spPr>
          <a:xfrm>
            <a:off x="7772868" y="3244686"/>
            <a:ext cx="2600960" cy="3283712"/>
          </a:xfrm>
          <a:prstGeom prst="rect">
            <a:avLst/>
          </a:prstGeom>
        </p:spPr>
      </p:pic>
      <p:sp>
        <p:nvSpPr>
          <p:cNvPr id="11" name="Rounded Rectangle 10"/>
          <p:cNvSpPr/>
          <p:nvPr/>
        </p:nvSpPr>
        <p:spPr>
          <a:xfrm>
            <a:off x="7971771" y="2329840"/>
            <a:ext cx="974090" cy="250522"/>
          </a:xfrm>
          <a:prstGeom prst="round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2" name="Elbow Connector 11"/>
          <p:cNvCxnSpPr>
            <a:stCxn id="11" idx="3"/>
            <a:endCxn id="10" idx="0"/>
          </p:cNvCxnSpPr>
          <p:nvPr/>
        </p:nvCxnSpPr>
        <p:spPr>
          <a:xfrm>
            <a:off x="8945861" y="2455101"/>
            <a:ext cx="127487" cy="789585"/>
          </a:xfrm>
          <a:prstGeom prst="bentConnector2">
            <a:avLst/>
          </a:prstGeom>
          <a:ln w="57150">
            <a:solidFill>
              <a:srgbClr val="FF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0427519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9086636" cy="754758"/>
          </a:xfrm>
        </p:spPr>
        <p:txBody>
          <a:bodyPr/>
          <a:lstStyle/>
          <a:p>
            <a:r>
              <a:rPr lang="en-US" b="1" dirty="0" err="1" smtClean="0"/>
              <a:t>Opti</a:t>
            </a:r>
            <a:r>
              <a:rPr lang="en-US" b="1" dirty="0" smtClean="0"/>
              <a:t>-Tool:</a:t>
            </a:r>
            <a:r>
              <a:rPr lang="en-US" dirty="0" smtClean="0"/>
              <a:t> Implementation Level – cont.</a:t>
            </a:r>
            <a:endParaRPr lang="en-US" dirty="0"/>
          </a:p>
        </p:txBody>
      </p:sp>
      <p:sp>
        <p:nvSpPr>
          <p:cNvPr id="5" name="Slide Number Placeholder 4"/>
          <p:cNvSpPr>
            <a:spLocks noGrp="1"/>
          </p:cNvSpPr>
          <p:nvPr>
            <p:ph type="sldNum" sz="quarter" idx="12"/>
          </p:nvPr>
        </p:nvSpPr>
        <p:spPr/>
        <p:txBody>
          <a:bodyPr/>
          <a:lstStyle/>
          <a:p>
            <a:fld id="{5006BFC1-6C4E-4C37-8594-573C39836FB5}" type="slidenum">
              <a:rPr lang="en-US" smtClean="0"/>
              <a:t>27</a:t>
            </a:fld>
            <a:endParaRPr lang="en-US" dirty="0"/>
          </a:p>
        </p:txBody>
      </p:sp>
      <p:pic>
        <p:nvPicPr>
          <p:cNvPr id="3" name="Picture 2"/>
          <p:cNvPicPr>
            <a:picLocks noChangeAspect="1"/>
          </p:cNvPicPr>
          <p:nvPr/>
        </p:nvPicPr>
        <p:blipFill>
          <a:blip r:embed="rId2"/>
          <a:stretch>
            <a:fillRect/>
          </a:stretch>
        </p:blipFill>
        <p:spPr>
          <a:xfrm>
            <a:off x="837289" y="1265749"/>
            <a:ext cx="10516511" cy="5090601"/>
          </a:xfrm>
          <a:prstGeom prst="rect">
            <a:avLst/>
          </a:prstGeom>
        </p:spPr>
      </p:pic>
    </p:spTree>
    <p:extLst>
      <p:ext uri="{BB962C8B-B14F-4D97-AF65-F5344CB8AC3E}">
        <p14:creationId xmlns:p14="http://schemas.microsoft.com/office/powerpoint/2010/main" val="142923801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3"/>
          <p:cNvSpPr>
            <a:spLocks noGrp="1"/>
          </p:cNvSpPr>
          <p:nvPr>
            <p:ph type="title"/>
          </p:nvPr>
        </p:nvSpPr>
        <p:spPr>
          <a:xfrm>
            <a:off x="838200" y="365125"/>
            <a:ext cx="10515600" cy="1325563"/>
          </a:xfrm>
        </p:spPr>
        <p:txBody>
          <a:bodyPr/>
          <a:lstStyle/>
          <a:p>
            <a:r>
              <a:rPr lang="en-US" b="1" dirty="0" err="1"/>
              <a:t>Opti</a:t>
            </a:r>
            <a:r>
              <a:rPr lang="en-US" b="1" dirty="0"/>
              <a:t>-Tool:</a:t>
            </a:r>
            <a:r>
              <a:rPr lang="en-US" dirty="0"/>
              <a:t> </a:t>
            </a:r>
            <a:r>
              <a:rPr lang="en-US" dirty="0" smtClean="0"/>
              <a:t>View Results</a:t>
            </a:r>
            <a:endParaRPr lang="en-US" dirty="0"/>
          </a:p>
        </p:txBody>
      </p:sp>
      <p:sp>
        <p:nvSpPr>
          <p:cNvPr id="8" name="Content Placeholder 2"/>
          <p:cNvSpPr>
            <a:spLocks noGrp="1"/>
          </p:cNvSpPr>
          <p:nvPr>
            <p:ph idx="1"/>
          </p:nvPr>
        </p:nvSpPr>
        <p:spPr>
          <a:xfrm>
            <a:off x="99110" y="4155440"/>
            <a:ext cx="4513530" cy="2650260"/>
          </a:xfrm>
        </p:spPr>
        <p:txBody>
          <a:bodyPr>
            <a:normAutofit/>
          </a:bodyPr>
          <a:lstStyle/>
          <a:p>
            <a:r>
              <a:rPr lang="en-US" dirty="0" smtClean="0"/>
              <a:t>Cost $84.53 million to meet 52.1% average annual TP load reduction target</a:t>
            </a:r>
          </a:p>
          <a:p>
            <a:r>
              <a:rPr lang="en-US" dirty="0" smtClean="0"/>
              <a:t>Cost saving of $47.5 million (56%) by lowering 10% of the numeric target (42.1%)</a:t>
            </a:r>
          </a:p>
        </p:txBody>
      </p:sp>
      <p:pic>
        <p:nvPicPr>
          <p:cNvPr id="4" name="Picture 3"/>
          <p:cNvPicPr>
            <a:picLocks noChangeAspect="1"/>
          </p:cNvPicPr>
          <p:nvPr/>
        </p:nvPicPr>
        <p:blipFill rotWithShape="1">
          <a:blip r:embed="rId3"/>
          <a:srcRect l="1510" r="2799"/>
          <a:stretch/>
        </p:blipFill>
        <p:spPr>
          <a:xfrm>
            <a:off x="4612640" y="1784983"/>
            <a:ext cx="7538720" cy="4781554"/>
          </a:xfrm>
          <a:prstGeom prst="rect">
            <a:avLst/>
          </a:prstGeom>
        </p:spPr>
      </p:pic>
      <p:cxnSp>
        <p:nvCxnSpPr>
          <p:cNvPr id="14" name="Straight Arrow Connector 13"/>
          <p:cNvCxnSpPr/>
          <p:nvPr/>
        </p:nvCxnSpPr>
        <p:spPr>
          <a:xfrm>
            <a:off x="5547360" y="4053840"/>
            <a:ext cx="5567680" cy="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a:off x="5557520" y="5019040"/>
            <a:ext cx="4460240" cy="0"/>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V="1">
            <a:off x="11155680" y="4053840"/>
            <a:ext cx="0" cy="1727200"/>
          </a:xfrm>
          <a:prstGeom prst="straightConnector1">
            <a:avLst/>
          </a:prstGeom>
          <a:ln w="28575">
            <a:solidFill>
              <a:srgbClr val="FF0000"/>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flipV="1">
            <a:off x="10017760" y="5019040"/>
            <a:ext cx="0" cy="762000"/>
          </a:xfrm>
          <a:prstGeom prst="straightConnector1">
            <a:avLst/>
          </a:prstGeom>
          <a:ln w="28575">
            <a:solidFill>
              <a:srgbClr val="FF0000"/>
            </a:solidFill>
            <a:prstDash val="dash"/>
            <a:tailEnd type="triangle"/>
          </a:ln>
        </p:spPr>
        <p:style>
          <a:lnRef idx="1">
            <a:schemeClr val="accent1"/>
          </a:lnRef>
          <a:fillRef idx="0">
            <a:schemeClr val="accent1"/>
          </a:fillRef>
          <a:effectRef idx="0">
            <a:schemeClr val="accent1"/>
          </a:effectRef>
          <a:fontRef idx="minor">
            <a:schemeClr val="tx1"/>
          </a:fontRef>
        </p:style>
      </p:cxnSp>
      <p:sp>
        <p:nvSpPr>
          <p:cNvPr id="21" name="Right Arrow 20"/>
          <p:cNvSpPr/>
          <p:nvPr/>
        </p:nvSpPr>
        <p:spPr>
          <a:xfrm rot="10800000">
            <a:off x="10037738" y="5366417"/>
            <a:ext cx="1097279" cy="243269"/>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ight Arrow 21"/>
          <p:cNvSpPr/>
          <p:nvPr/>
        </p:nvSpPr>
        <p:spPr>
          <a:xfrm rot="5400000">
            <a:off x="5934394" y="4430079"/>
            <a:ext cx="931737" cy="206568"/>
          </a:xfrm>
          <a:prstGeom prst="rightArrow">
            <a:avLst/>
          </a:prstGeom>
          <a:solidFill>
            <a:srgbClr val="00B050"/>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p:cNvPicPr>
            <a:picLocks noChangeAspect="1"/>
          </p:cNvPicPr>
          <p:nvPr/>
        </p:nvPicPr>
        <p:blipFill>
          <a:blip r:embed="rId4"/>
          <a:stretch>
            <a:fillRect/>
          </a:stretch>
        </p:blipFill>
        <p:spPr>
          <a:xfrm>
            <a:off x="99109" y="1437602"/>
            <a:ext cx="8516674" cy="2545118"/>
          </a:xfrm>
          <a:prstGeom prst="rect">
            <a:avLst/>
          </a:prstGeom>
        </p:spPr>
      </p:pic>
      <p:sp>
        <p:nvSpPr>
          <p:cNvPr id="2" name="Slide Number Placeholder 1"/>
          <p:cNvSpPr>
            <a:spLocks noGrp="1"/>
          </p:cNvSpPr>
          <p:nvPr>
            <p:ph type="sldNum" sz="quarter" idx="12"/>
          </p:nvPr>
        </p:nvSpPr>
        <p:spPr/>
        <p:txBody>
          <a:bodyPr/>
          <a:lstStyle/>
          <a:p>
            <a:fld id="{8FF8BBF9-5384-48C5-864F-431186065905}" type="slidenum">
              <a:rPr lang="en-US" smtClean="0"/>
              <a:t>28</a:t>
            </a:fld>
            <a:endParaRPr lang="en-US"/>
          </a:p>
        </p:txBody>
      </p:sp>
    </p:spTree>
    <p:extLst>
      <p:ext uri="{BB962C8B-B14F-4D97-AF65-F5344CB8AC3E}">
        <p14:creationId xmlns:p14="http://schemas.microsoft.com/office/powerpoint/2010/main" val="833641868"/>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Benefits of </a:t>
            </a:r>
            <a:r>
              <a:rPr lang="en-US" b="1" dirty="0" err="1" smtClean="0"/>
              <a:t>Opti</a:t>
            </a:r>
            <a:r>
              <a:rPr lang="en-US" b="1" dirty="0" smtClean="0"/>
              <a:t>-Tool</a:t>
            </a:r>
            <a:endParaRPr lang="en-US" b="1" dirty="0"/>
          </a:p>
        </p:txBody>
      </p:sp>
      <p:sp>
        <p:nvSpPr>
          <p:cNvPr id="3" name="Content Placeholder 2"/>
          <p:cNvSpPr>
            <a:spLocks noGrp="1"/>
          </p:cNvSpPr>
          <p:nvPr>
            <p:ph idx="1"/>
          </p:nvPr>
        </p:nvSpPr>
        <p:spPr>
          <a:xfrm>
            <a:off x="1097280" y="1737360"/>
            <a:ext cx="10058400" cy="4610277"/>
          </a:xfrm>
        </p:spPr>
        <p:txBody>
          <a:bodyPr>
            <a:normAutofit/>
          </a:bodyPr>
          <a:lstStyle/>
          <a:p>
            <a:r>
              <a:rPr lang="en-US" dirty="0"/>
              <a:t>Accessible to all users with Microsoft Excel 2013 software</a:t>
            </a:r>
          </a:p>
          <a:p>
            <a:r>
              <a:rPr lang="en-US" dirty="0"/>
              <a:t>Represents actual regional precipitation conditions </a:t>
            </a:r>
            <a:endParaRPr lang="en-US" dirty="0" smtClean="0"/>
          </a:p>
          <a:p>
            <a:r>
              <a:rPr lang="en-US" dirty="0"/>
              <a:t>Incorporates best available information on </a:t>
            </a:r>
            <a:r>
              <a:rPr lang="en-US" dirty="0" smtClean="0"/>
              <a:t>regional </a:t>
            </a:r>
            <a:r>
              <a:rPr lang="en-US" dirty="0" err="1" smtClean="0"/>
              <a:t>stormwater</a:t>
            </a:r>
            <a:r>
              <a:rPr lang="en-US" dirty="0" smtClean="0"/>
              <a:t> </a:t>
            </a:r>
            <a:r>
              <a:rPr lang="en-US" dirty="0" smtClean="0"/>
              <a:t>urban runoff </a:t>
            </a:r>
            <a:r>
              <a:rPr lang="en-US" dirty="0"/>
              <a:t>nutrient </a:t>
            </a:r>
            <a:r>
              <a:rPr lang="en-US" dirty="0" smtClean="0"/>
              <a:t>quality for estimating the long-term surface runoff and pollutant loadings from different land uses</a:t>
            </a:r>
            <a:endParaRPr lang="en-US" dirty="0" smtClean="0"/>
          </a:p>
          <a:p>
            <a:r>
              <a:rPr lang="en-US" dirty="0"/>
              <a:t>Incorporates best available information for estimating long-term </a:t>
            </a:r>
            <a:r>
              <a:rPr lang="en-US" dirty="0" smtClean="0"/>
              <a:t>cumulative nutrient </a:t>
            </a:r>
            <a:r>
              <a:rPr lang="en-US" dirty="0"/>
              <a:t>load and runoff volume reduction performances </a:t>
            </a:r>
            <a:r>
              <a:rPr lang="en-US" dirty="0" smtClean="0"/>
              <a:t>for structural </a:t>
            </a:r>
            <a:r>
              <a:rPr lang="en-US" dirty="0" err="1"/>
              <a:t>stormwater</a:t>
            </a:r>
            <a:r>
              <a:rPr lang="en-US" dirty="0"/>
              <a:t> controls</a:t>
            </a:r>
            <a:endParaRPr lang="en-US" dirty="0" smtClean="0"/>
          </a:p>
          <a:p>
            <a:r>
              <a:rPr lang="en-US" dirty="0"/>
              <a:t>Uses </a:t>
            </a:r>
            <a:r>
              <a:rPr lang="en-US" dirty="0" smtClean="0"/>
              <a:t>information </a:t>
            </a:r>
            <a:r>
              <a:rPr lang="en-US" dirty="0"/>
              <a:t>which is being shared with other regional tool developers to promote the use of consistent and high quality </a:t>
            </a:r>
            <a:r>
              <a:rPr lang="en-US" dirty="0" smtClean="0"/>
              <a:t>data</a:t>
            </a:r>
            <a:endParaRPr lang="en-US" dirty="0"/>
          </a:p>
        </p:txBody>
      </p:sp>
      <p:sp>
        <p:nvSpPr>
          <p:cNvPr id="4" name="Slide Number Placeholder 3"/>
          <p:cNvSpPr>
            <a:spLocks noGrp="1"/>
          </p:cNvSpPr>
          <p:nvPr>
            <p:ph type="sldNum" sz="quarter" idx="12"/>
          </p:nvPr>
        </p:nvSpPr>
        <p:spPr/>
        <p:txBody>
          <a:bodyPr/>
          <a:lstStyle/>
          <a:p>
            <a:fld id="{8FF8BBF9-5384-48C5-864F-431186065905}" type="slidenum">
              <a:rPr lang="en-US" smtClean="0"/>
              <a:t>29</a:t>
            </a:fld>
            <a:endParaRPr lang="en-US"/>
          </a:p>
        </p:txBody>
      </p:sp>
    </p:spTree>
    <p:extLst>
      <p:ext uri="{BB962C8B-B14F-4D97-AF65-F5344CB8AC3E}">
        <p14:creationId xmlns:p14="http://schemas.microsoft.com/office/powerpoint/2010/main" val="9942619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Project Background</a:t>
            </a:r>
            <a:endParaRPr lang="en-US" b="1" dirty="0"/>
          </a:p>
        </p:txBody>
      </p:sp>
      <p:sp>
        <p:nvSpPr>
          <p:cNvPr id="3" name="Content Placeholder 2"/>
          <p:cNvSpPr>
            <a:spLocks noGrp="1"/>
          </p:cNvSpPr>
          <p:nvPr>
            <p:ph idx="1"/>
          </p:nvPr>
        </p:nvSpPr>
        <p:spPr>
          <a:xfrm>
            <a:off x="838200" y="1690688"/>
            <a:ext cx="10312400" cy="4748911"/>
          </a:xfrm>
        </p:spPr>
        <p:txBody>
          <a:bodyPr>
            <a:normAutofit/>
          </a:bodyPr>
          <a:lstStyle/>
          <a:p>
            <a:pPr>
              <a:buClrTx/>
            </a:pPr>
            <a:r>
              <a:rPr lang="en-US" dirty="0" smtClean="0"/>
              <a:t>Small MS4 General Permit for MA and NH</a:t>
            </a:r>
          </a:p>
          <a:p>
            <a:pPr lvl="1">
              <a:buClrTx/>
              <a:buFont typeface="Arial" panose="020B0604020202020204" pitchFamily="34" charset="0"/>
              <a:buChar char="•"/>
            </a:pPr>
            <a:r>
              <a:rPr lang="en-US" dirty="0" smtClean="0"/>
              <a:t>Phosphorus reduction requirement </a:t>
            </a:r>
            <a:r>
              <a:rPr lang="en-US" dirty="0"/>
              <a:t>to meet the </a:t>
            </a:r>
            <a:r>
              <a:rPr lang="en-US" dirty="0" smtClean="0"/>
              <a:t>Waste Load Allocations </a:t>
            </a:r>
            <a:r>
              <a:rPr lang="en-US" dirty="0"/>
              <a:t>for the impaired watershed </a:t>
            </a:r>
            <a:endParaRPr lang="en-US" dirty="0" smtClean="0"/>
          </a:p>
          <a:p>
            <a:r>
              <a:rPr lang="en-US" dirty="0" smtClean="0"/>
              <a:t>Phosphorus Control Plan (PCP) </a:t>
            </a:r>
          </a:p>
          <a:p>
            <a:pPr lvl="1"/>
            <a:r>
              <a:rPr lang="en-US" dirty="0"/>
              <a:t>To measure compliance with its </a:t>
            </a:r>
            <a:r>
              <a:rPr lang="en-US" dirty="0" smtClean="0"/>
              <a:t>phosphorus reduction requirement under the permit</a:t>
            </a:r>
            <a:endParaRPr lang="en-US" dirty="0"/>
          </a:p>
          <a:p>
            <a:pPr marL="228600" lvl="1">
              <a:spcBef>
                <a:spcPts val="1000"/>
              </a:spcBef>
            </a:pPr>
            <a:r>
              <a:rPr lang="en-US" sz="2800" dirty="0" err="1" smtClean="0"/>
              <a:t>Opti</a:t>
            </a:r>
            <a:r>
              <a:rPr lang="en-US" sz="2800" dirty="0" smtClean="0"/>
              <a:t>-Tool</a:t>
            </a:r>
          </a:p>
          <a:p>
            <a:pPr lvl="1"/>
            <a:r>
              <a:rPr lang="en-US" dirty="0"/>
              <a:t>A tool to facilitate storm water engineers to developing </a:t>
            </a:r>
            <a:r>
              <a:rPr lang="en-US" dirty="0" smtClean="0"/>
              <a:t>Nutrient Management Plans such as PCP</a:t>
            </a:r>
            <a:endParaRPr lang="en-US" dirty="0"/>
          </a:p>
        </p:txBody>
      </p:sp>
      <p:sp>
        <p:nvSpPr>
          <p:cNvPr id="5" name="Slide Number Placeholder 4"/>
          <p:cNvSpPr>
            <a:spLocks noGrp="1"/>
          </p:cNvSpPr>
          <p:nvPr>
            <p:ph type="sldNum" sz="quarter" idx="12"/>
          </p:nvPr>
        </p:nvSpPr>
        <p:spPr/>
        <p:txBody>
          <a:bodyPr/>
          <a:lstStyle/>
          <a:p>
            <a:fld id="{8FF8BBF9-5384-48C5-864F-431186065905}" type="slidenum">
              <a:rPr lang="en-US" smtClean="0"/>
              <a:t>3</a:t>
            </a:fld>
            <a:endParaRPr lang="en-US" dirty="0"/>
          </a:p>
        </p:txBody>
      </p:sp>
    </p:spTree>
    <p:extLst>
      <p:ext uri="{BB962C8B-B14F-4D97-AF65-F5344CB8AC3E}">
        <p14:creationId xmlns:p14="http://schemas.microsoft.com/office/powerpoint/2010/main" val="276039055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Benefits of </a:t>
            </a:r>
            <a:r>
              <a:rPr lang="en-US" b="1" dirty="0" err="1" smtClean="0"/>
              <a:t>Opti</a:t>
            </a:r>
            <a:r>
              <a:rPr lang="en-US" b="1" dirty="0"/>
              <a:t>-Tool – cont.</a:t>
            </a:r>
            <a:r>
              <a:rPr lang="en-US" sz="3200" b="1" dirty="0"/>
              <a:t> </a:t>
            </a:r>
            <a:endParaRPr lang="en-US" b="1" dirty="0"/>
          </a:p>
        </p:txBody>
      </p:sp>
      <p:sp>
        <p:nvSpPr>
          <p:cNvPr id="3" name="Content Placeholder 2"/>
          <p:cNvSpPr>
            <a:spLocks noGrp="1"/>
          </p:cNvSpPr>
          <p:nvPr>
            <p:ph idx="1"/>
          </p:nvPr>
        </p:nvSpPr>
        <p:spPr>
          <a:xfrm>
            <a:off x="1097280" y="1737360"/>
            <a:ext cx="10058400" cy="4578380"/>
          </a:xfrm>
        </p:spPr>
        <p:txBody>
          <a:bodyPr>
            <a:normAutofit/>
          </a:bodyPr>
          <a:lstStyle/>
          <a:p>
            <a:r>
              <a:rPr lang="en-US" dirty="0" smtClean="0"/>
              <a:t>Incorporates </a:t>
            </a:r>
            <a:r>
              <a:rPr lang="en-US" dirty="0"/>
              <a:t>representative </a:t>
            </a:r>
            <a:r>
              <a:rPr lang="en-US" dirty="0" err="1"/>
              <a:t>stormwater</a:t>
            </a:r>
            <a:r>
              <a:rPr lang="en-US" dirty="0"/>
              <a:t> control units cost information with scaling function to account for specific conditions and development density</a:t>
            </a:r>
          </a:p>
          <a:p>
            <a:r>
              <a:rPr lang="en-US" dirty="0"/>
              <a:t>Includes flexibility to conduct either watershed planning level or detailed site specific design-level analyses</a:t>
            </a:r>
          </a:p>
          <a:p>
            <a:r>
              <a:rPr lang="en-US" dirty="0"/>
              <a:t>Performs optimization analyses to determine most cost-effective selection of structural </a:t>
            </a:r>
            <a:r>
              <a:rPr lang="en-US" dirty="0" err="1"/>
              <a:t>stormwater</a:t>
            </a:r>
            <a:r>
              <a:rPr lang="en-US" dirty="0"/>
              <a:t> controls for achieving pollutant loading and runoff flow related reduction </a:t>
            </a:r>
            <a:r>
              <a:rPr lang="en-US" dirty="0" smtClean="0"/>
              <a:t>targets</a:t>
            </a:r>
          </a:p>
          <a:p>
            <a:r>
              <a:rPr lang="en-US" dirty="0"/>
              <a:t>Results are consistent with loading rates and BMP performance documented in the EPA Region 1 MS4 permits</a:t>
            </a:r>
            <a:endParaRPr lang="en-US" dirty="0"/>
          </a:p>
          <a:p>
            <a:endParaRPr lang="en-US" dirty="0"/>
          </a:p>
          <a:p>
            <a:endParaRPr lang="en-US" dirty="0"/>
          </a:p>
        </p:txBody>
      </p:sp>
      <p:sp>
        <p:nvSpPr>
          <p:cNvPr id="4" name="Slide Number Placeholder 3"/>
          <p:cNvSpPr>
            <a:spLocks noGrp="1"/>
          </p:cNvSpPr>
          <p:nvPr>
            <p:ph type="sldNum" sz="quarter" idx="12"/>
          </p:nvPr>
        </p:nvSpPr>
        <p:spPr/>
        <p:txBody>
          <a:bodyPr/>
          <a:lstStyle/>
          <a:p>
            <a:fld id="{8FF8BBF9-5384-48C5-864F-431186065905}" type="slidenum">
              <a:rPr lang="en-US" smtClean="0"/>
              <a:t>30</a:t>
            </a:fld>
            <a:endParaRPr lang="en-US"/>
          </a:p>
        </p:txBody>
      </p:sp>
    </p:spTree>
    <p:extLst>
      <p:ext uri="{BB962C8B-B14F-4D97-AF65-F5344CB8AC3E}">
        <p14:creationId xmlns:p14="http://schemas.microsoft.com/office/powerpoint/2010/main" val="92302608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Flexible to Adopt for Other Regions</a:t>
            </a:r>
            <a:endParaRPr lang="en-US" b="1" dirty="0"/>
          </a:p>
        </p:txBody>
      </p:sp>
      <p:sp>
        <p:nvSpPr>
          <p:cNvPr id="3" name="Content Placeholder 2"/>
          <p:cNvSpPr>
            <a:spLocks noGrp="1"/>
          </p:cNvSpPr>
          <p:nvPr>
            <p:ph idx="1"/>
          </p:nvPr>
        </p:nvSpPr>
        <p:spPr>
          <a:xfrm>
            <a:off x="1097280" y="1737360"/>
            <a:ext cx="10058400" cy="4971784"/>
          </a:xfrm>
        </p:spPr>
        <p:txBody>
          <a:bodyPr>
            <a:normAutofit/>
          </a:bodyPr>
          <a:lstStyle/>
          <a:p>
            <a:r>
              <a:rPr lang="en-US" dirty="0" smtClean="0"/>
              <a:t>Develop local weather data</a:t>
            </a:r>
          </a:p>
          <a:p>
            <a:pPr lvl="1"/>
            <a:r>
              <a:rPr lang="en-US" dirty="0" smtClean="0"/>
              <a:t>Hourly precipitation (in./</a:t>
            </a:r>
            <a:r>
              <a:rPr lang="en-US" dirty="0" err="1" smtClean="0"/>
              <a:t>hr</a:t>
            </a:r>
            <a:r>
              <a:rPr lang="en-US" dirty="0" smtClean="0"/>
              <a:t>)</a:t>
            </a:r>
          </a:p>
          <a:p>
            <a:pPr lvl="1"/>
            <a:r>
              <a:rPr lang="en-US" dirty="0" smtClean="0"/>
              <a:t>Daily temperature (min and max)</a:t>
            </a:r>
            <a:endParaRPr lang="en-US" dirty="0"/>
          </a:p>
          <a:p>
            <a:r>
              <a:rPr lang="en-US" dirty="0" smtClean="0"/>
              <a:t>Run SWMM model (provided in the installation package)</a:t>
            </a:r>
          </a:p>
          <a:p>
            <a:pPr lvl="1"/>
            <a:r>
              <a:rPr lang="en-US" dirty="0" smtClean="0"/>
              <a:t>Local weather data (input)</a:t>
            </a:r>
          </a:p>
          <a:p>
            <a:pPr lvl="1"/>
            <a:r>
              <a:rPr lang="en-US" dirty="0" smtClean="0"/>
              <a:t>SWMM hourly </a:t>
            </a:r>
            <a:r>
              <a:rPr lang="en-US" dirty="0"/>
              <a:t>HRU </a:t>
            </a:r>
            <a:r>
              <a:rPr lang="en-US" dirty="0" err="1" smtClean="0"/>
              <a:t>timeseries</a:t>
            </a:r>
            <a:r>
              <a:rPr lang="en-US" dirty="0" smtClean="0"/>
              <a:t> (output)</a:t>
            </a:r>
          </a:p>
          <a:p>
            <a:r>
              <a:rPr lang="en-US" dirty="0" smtClean="0"/>
              <a:t>Run HRU utility </a:t>
            </a:r>
            <a:r>
              <a:rPr lang="en-US" dirty="0"/>
              <a:t>tool (provided in the installation package)</a:t>
            </a:r>
            <a:endParaRPr lang="en-US" dirty="0" smtClean="0"/>
          </a:p>
          <a:p>
            <a:pPr lvl="1"/>
            <a:r>
              <a:rPr lang="en-US" dirty="0"/>
              <a:t>SWMM hourly HRU </a:t>
            </a:r>
            <a:r>
              <a:rPr lang="en-US" dirty="0" err="1"/>
              <a:t>timeseries</a:t>
            </a:r>
            <a:r>
              <a:rPr lang="en-US" dirty="0"/>
              <a:t> </a:t>
            </a:r>
            <a:r>
              <a:rPr lang="en-US" dirty="0" smtClean="0"/>
              <a:t>(input)</a:t>
            </a:r>
          </a:p>
          <a:p>
            <a:pPr lvl="1"/>
            <a:r>
              <a:rPr lang="en-US" dirty="0" err="1" smtClean="0"/>
              <a:t>Opti</a:t>
            </a:r>
            <a:r>
              <a:rPr lang="en-US" dirty="0" smtClean="0"/>
              <a:t>-Tool hourly HRU </a:t>
            </a:r>
            <a:r>
              <a:rPr lang="en-US" dirty="0" err="1" smtClean="0"/>
              <a:t>timeseries</a:t>
            </a:r>
            <a:r>
              <a:rPr lang="en-US" dirty="0" smtClean="0"/>
              <a:t> (output)</a:t>
            </a:r>
          </a:p>
          <a:p>
            <a:r>
              <a:rPr lang="en-US" dirty="0" smtClean="0"/>
              <a:t>Update </a:t>
            </a:r>
            <a:r>
              <a:rPr lang="en-US" dirty="0"/>
              <a:t>default data (provided in the installation package</a:t>
            </a:r>
            <a:r>
              <a:rPr lang="en-US" dirty="0" smtClean="0"/>
              <a:t>)</a:t>
            </a:r>
          </a:p>
          <a:p>
            <a:pPr lvl="1"/>
            <a:r>
              <a:rPr lang="en-US" dirty="0" smtClean="0"/>
              <a:t>HRU </a:t>
            </a:r>
            <a:r>
              <a:rPr lang="en-US" dirty="0" err="1" smtClean="0"/>
              <a:t>timeseries</a:t>
            </a:r>
            <a:r>
              <a:rPr lang="en-US" dirty="0" smtClean="0"/>
              <a:t> and local BMP cost function (optional)</a:t>
            </a:r>
          </a:p>
        </p:txBody>
      </p:sp>
      <p:sp>
        <p:nvSpPr>
          <p:cNvPr id="4" name="Slide Number Placeholder 3"/>
          <p:cNvSpPr>
            <a:spLocks noGrp="1"/>
          </p:cNvSpPr>
          <p:nvPr>
            <p:ph type="sldNum" sz="quarter" idx="12"/>
          </p:nvPr>
        </p:nvSpPr>
        <p:spPr/>
        <p:txBody>
          <a:bodyPr/>
          <a:lstStyle/>
          <a:p>
            <a:fld id="{8FF8BBF9-5384-48C5-864F-431186065905}" type="slidenum">
              <a:rPr lang="en-US" smtClean="0"/>
              <a:t>31</a:t>
            </a:fld>
            <a:endParaRPr lang="en-US"/>
          </a:p>
        </p:txBody>
      </p:sp>
    </p:spTree>
    <p:extLst>
      <p:ext uri="{BB962C8B-B14F-4D97-AF65-F5344CB8AC3E}">
        <p14:creationId xmlns:p14="http://schemas.microsoft.com/office/powerpoint/2010/main" val="349782785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Feedback and Other Presentations</a:t>
            </a:r>
            <a:endParaRPr lang="en-US" b="1" dirty="0"/>
          </a:p>
        </p:txBody>
      </p:sp>
      <p:sp>
        <p:nvSpPr>
          <p:cNvPr id="3" name="Content Placeholder 2"/>
          <p:cNvSpPr>
            <a:spLocks noGrp="1"/>
          </p:cNvSpPr>
          <p:nvPr>
            <p:ph idx="1"/>
          </p:nvPr>
        </p:nvSpPr>
        <p:spPr/>
        <p:txBody>
          <a:bodyPr/>
          <a:lstStyle/>
          <a:p>
            <a:r>
              <a:rPr lang="en-US" dirty="0" smtClean="0"/>
              <a:t>Questions or comments?</a:t>
            </a:r>
          </a:p>
          <a:p>
            <a:pPr lvl="1"/>
            <a:r>
              <a:rPr lang="en-US" dirty="0" smtClean="0"/>
              <a:t>Mark Voorhees (voorhees.mark@epa.gov)</a:t>
            </a:r>
          </a:p>
          <a:p>
            <a:r>
              <a:rPr lang="en-US" dirty="0" smtClean="0"/>
              <a:t>Links to other presentations</a:t>
            </a:r>
          </a:p>
          <a:p>
            <a:pPr lvl="1"/>
            <a:r>
              <a:rPr lang="en-US" dirty="0"/>
              <a:t>https://www.epa.gov/npdes/npdes-stormwater-webcasts</a:t>
            </a:r>
            <a:endParaRPr lang="en-US" dirty="0" smtClean="0"/>
          </a:p>
        </p:txBody>
      </p:sp>
      <p:sp>
        <p:nvSpPr>
          <p:cNvPr id="4" name="Slide Number Placeholder 3"/>
          <p:cNvSpPr>
            <a:spLocks noGrp="1"/>
          </p:cNvSpPr>
          <p:nvPr>
            <p:ph type="sldNum" sz="quarter" idx="12"/>
          </p:nvPr>
        </p:nvSpPr>
        <p:spPr/>
        <p:txBody>
          <a:bodyPr/>
          <a:lstStyle/>
          <a:p>
            <a:fld id="{8FF8BBF9-5384-48C5-864F-431186065905}" type="slidenum">
              <a:rPr lang="en-US" smtClean="0"/>
              <a:t>32</a:t>
            </a:fld>
            <a:endParaRPr lang="en-US"/>
          </a:p>
        </p:txBody>
      </p:sp>
    </p:spTree>
    <p:extLst>
      <p:ext uri="{BB962C8B-B14F-4D97-AF65-F5344CB8AC3E}">
        <p14:creationId xmlns:p14="http://schemas.microsoft.com/office/powerpoint/2010/main" val="8647007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6605902" cy="1325563"/>
          </a:xfrm>
        </p:spPr>
        <p:txBody>
          <a:bodyPr/>
          <a:lstStyle/>
          <a:p>
            <a:r>
              <a:rPr lang="en-US" b="1" dirty="0" smtClean="0"/>
              <a:t>Project Background – cont.</a:t>
            </a:r>
            <a:r>
              <a:rPr lang="en-US" sz="3200" b="1" dirty="0" smtClean="0"/>
              <a:t> </a:t>
            </a:r>
            <a:endParaRPr lang="en-US" sz="3200" b="1" dirty="0"/>
          </a:p>
        </p:txBody>
      </p:sp>
      <p:sp>
        <p:nvSpPr>
          <p:cNvPr id="3" name="Content Placeholder 2"/>
          <p:cNvSpPr>
            <a:spLocks noGrp="1"/>
          </p:cNvSpPr>
          <p:nvPr>
            <p:ph idx="1"/>
          </p:nvPr>
        </p:nvSpPr>
        <p:spPr>
          <a:xfrm>
            <a:off x="838198" y="1690688"/>
            <a:ext cx="6273801" cy="4346575"/>
          </a:xfrm>
        </p:spPr>
        <p:txBody>
          <a:bodyPr vert="horz" lIns="91440" tIns="45720" rIns="91440" bIns="45720" rtlCol="0">
            <a:normAutofit/>
          </a:bodyPr>
          <a:lstStyle/>
          <a:p>
            <a:r>
              <a:rPr lang="en-US" altLang="en-US" dirty="0"/>
              <a:t>Proven benefits of optimization techniques in </a:t>
            </a:r>
            <a:r>
              <a:rPr lang="en-US" altLang="en-US" dirty="0" err="1"/>
              <a:t>stormwater</a:t>
            </a:r>
            <a:r>
              <a:rPr lang="en-US" altLang="en-US" dirty="0"/>
              <a:t> management </a:t>
            </a:r>
          </a:p>
          <a:p>
            <a:pPr lvl="1"/>
            <a:r>
              <a:rPr lang="en-US" altLang="en-US" dirty="0" smtClean="0"/>
              <a:t>Charles River </a:t>
            </a:r>
            <a:r>
              <a:rPr lang="en-US" altLang="en-US" dirty="0"/>
              <a:t>w</a:t>
            </a:r>
            <a:r>
              <a:rPr lang="en-US" altLang="en-US" dirty="0" smtClean="0"/>
              <a:t>atershed study</a:t>
            </a:r>
            <a:endParaRPr lang="en-US" altLang="en-US" dirty="0"/>
          </a:p>
          <a:p>
            <a:r>
              <a:rPr lang="en-US" altLang="en-US" dirty="0"/>
              <a:t>Practical needs by </a:t>
            </a:r>
            <a:r>
              <a:rPr lang="en-US" altLang="en-US" dirty="0" err="1"/>
              <a:t>stormwater</a:t>
            </a:r>
            <a:r>
              <a:rPr lang="en-US" altLang="en-US" dirty="0"/>
              <a:t> practitioners</a:t>
            </a:r>
          </a:p>
          <a:p>
            <a:pPr lvl="1"/>
            <a:r>
              <a:rPr lang="en-US" altLang="en-US" dirty="0"/>
              <a:t>BMP simulation</a:t>
            </a:r>
          </a:p>
          <a:p>
            <a:pPr lvl="1"/>
            <a:r>
              <a:rPr lang="en-US" altLang="en-US" dirty="0"/>
              <a:t>BMP optimization</a:t>
            </a:r>
          </a:p>
          <a:p>
            <a:pPr lvl="1"/>
            <a:r>
              <a:rPr lang="en-US" altLang="en-US" dirty="0"/>
              <a:t>Independent of ArcGIS</a:t>
            </a:r>
          </a:p>
          <a:p>
            <a:pPr lvl="1"/>
            <a:r>
              <a:rPr lang="en-US" altLang="en-US" dirty="0"/>
              <a:t>Simple to use</a:t>
            </a:r>
          </a:p>
        </p:txBody>
      </p:sp>
      <p:pic>
        <p:nvPicPr>
          <p:cNvPr id="4" name="Picture 8"/>
          <p:cNvPicPr>
            <a:picLocks noChangeAspect="1" noChangeArrowheads="1"/>
          </p:cNvPicPr>
          <p:nvPr/>
        </p:nvPicPr>
        <p:blipFill>
          <a:blip r:embed="rId2" cstate="print">
            <a:extLst>
              <a:ext uri="{28A0092B-C50C-407E-A947-70E740481C1C}">
                <a14:useLocalDpi xmlns:a14="http://schemas.microsoft.com/office/drawing/2010/main" val="0"/>
              </a:ext>
            </a:extLst>
          </a:blip>
          <a:srcRect l="3525"/>
          <a:stretch>
            <a:fillRect/>
          </a:stretch>
        </p:blipFill>
        <p:spPr bwMode="auto">
          <a:xfrm>
            <a:off x="7444102" y="2516889"/>
            <a:ext cx="3909698" cy="420458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pic>
      <p:pic>
        <p:nvPicPr>
          <p:cNvPr id="5" name="Picture 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8001951" y="194217"/>
            <a:ext cx="3960497" cy="2227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Slide Number Placeholder 5"/>
          <p:cNvSpPr>
            <a:spLocks noGrp="1"/>
          </p:cNvSpPr>
          <p:nvPr>
            <p:ph type="sldNum" sz="quarter" idx="12"/>
          </p:nvPr>
        </p:nvSpPr>
        <p:spPr/>
        <p:txBody>
          <a:bodyPr/>
          <a:lstStyle/>
          <a:p>
            <a:fld id="{5006BFC1-6C4E-4C37-8594-573C39836FB5}" type="slidenum">
              <a:rPr lang="en-US" smtClean="0"/>
              <a:t>4</a:t>
            </a:fld>
            <a:endParaRPr lang="en-US"/>
          </a:p>
        </p:txBody>
      </p:sp>
    </p:spTree>
    <p:extLst>
      <p:ext uri="{BB962C8B-B14F-4D97-AF65-F5344CB8AC3E}">
        <p14:creationId xmlns:p14="http://schemas.microsoft.com/office/powerpoint/2010/main" val="404799325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a:spLocks noGrp="1"/>
          </p:cNvSpPr>
          <p:nvPr>
            <p:ph type="title"/>
          </p:nvPr>
        </p:nvSpPr>
        <p:spPr>
          <a:xfrm>
            <a:off x="345040" y="344576"/>
            <a:ext cx="3333108" cy="1325563"/>
          </a:xfrm>
        </p:spPr>
        <p:txBody>
          <a:bodyPr/>
          <a:lstStyle/>
          <a:p>
            <a:r>
              <a:rPr lang="en-US" b="1" dirty="0" err="1" smtClean="0"/>
              <a:t>Opti</a:t>
            </a:r>
            <a:r>
              <a:rPr lang="en-US" b="1" dirty="0" smtClean="0"/>
              <a:t>-Tool</a:t>
            </a:r>
            <a:endParaRPr lang="en-US" b="1" dirty="0"/>
          </a:p>
        </p:txBody>
      </p:sp>
      <p:sp>
        <p:nvSpPr>
          <p:cNvPr id="4" name="Content Placeholder 2"/>
          <p:cNvSpPr>
            <a:spLocks noGrp="1"/>
          </p:cNvSpPr>
          <p:nvPr>
            <p:ph idx="1"/>
          </p:nvPr>
        </p:nvSpPr>
        <p:spPr>
          <a:xfrm>
            <a:off x="345040" y="1491154"/>
            <a:ext cx="3786385" cy="4751704"/>
          </a:xfrm>
        </p:spPr>
        <p:txBody>
          <a:bodyPr vert="horz" lIns="91440" tIns="45720" rIns="91440" bIns="45720" rtlCol="0">
            <a:normAutofit/>
          </a:bodyPr>
          <a:lstStyle/>
          <a:p>
            <a:r>
              <a:rPr lang="en-US" altLang="en-US" dirty="0"/>
              <a:t>A spreadsheet-based BMP optimization tool</a:t>
            </a:r>
          </a:p>
          <a:p>
            <a:pPr lvl="1"/>
            <a:r>
              <a:rPr lang="en-US" altLang="en-US" dirty="0"/>
              <a:t>Planning Level Analysis (EPA Region 1 BMP Performance Curves)</a:t>
            </a:r>
          </a:p>
          <a:p>
            <a:pPr lvl="1"/>
            <a:r>
              <a:rPr lang="en-US" altLang="en-US" dirty="0"/>
              <a:t>Implementation Level Analysis </a:t>
            </a:r>
            <a:r>
              <a:rPr lang="en-US" altLang="en-US" dirty="0" smtClean="0"/>
              <a:t>(EPA SUSTAIN BMP Simulation and Optimization Engine)</a:t>
            </a:r>
            <a:endParaRPr lang="en-US" altLang="en-US" dirty="0"/>
          </a:p>
          <a:p>
            <a:pPr marL="228600" lvl="1">
              <a:spcBef>
                <a:spcPts val="1000"/>
              </a:spcBef>
            </a:pPr>
            <a:r>
              <a:rPr lang="en-US" altLang="en-US" sz="2800" dirty="0"/>
              <a:t>Customized for EPA Region 1 </a:t>
            </a:r>
          </a:p>
        </p:txBody>
      </p:sp>
      <p:sp>
        <p:nvSpPr>
          <p:cNvPr id="5" name="Slide Number Placeholder 4"/>
          <p:cNvSpPr>
            <a:spLocks noGrp="1"/>
          </p:cNvSpPr>
          <p:nvPr>
            <p:ph type="sldNum" sz="quarter" idx="12"/>
          </p:nvPr>
        </p:nvSpPr>
        <p:spPr/>
        <p:txBody>
          <a:bodyPr/>
          <a:lstStyle/>
          <a:p>
            <a:fld id="{5006BFC1-6C4E-4C37-8594-573C39836FB5}" type="slidenum">
              <a:rPr lang="en-US" smtClean="0"/>
              <a:t>5</a:t>
            </a:fld>
            <a:endParaRPr lang="en-US"/>
          </a:p>
        </p:txBody>
      </p:sp>
      <p:grpSp>
        <p:nvGrpSpPr>
          <p:cNvPr id="7" name="Group 6"/>
          <p:cNvGrpSpPr/>
          <p:nvPr/>
        </p:nvGrpSpPr>
        <p:grpSpPr>
          <a:xfrm>
            <a:off x="4477552" y="344576"/>
            <a:ext cx="6876248" cy="5820616"/>
            <a:chOff x="4477552" y="344576"/>
            <a:chExt cx="6876248" cy="5820616"/>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477552" y="344576"/>
              <a:ext cx="6876248" cy="5820616"/>
            </a:xfrm>
            <a:prstGeom prst="rect">
              <a:avLst/>
            </a:prstGeom>
            <a:noFill/>
            <a:ln>
              <a:noFill/>
            </a:ln>
          </p:spPr>
        </p:pic>
        <p:pic>
          <p:nvPicPr>
            <p:cNvPr id="6" name="Picture 5"/>
            <p:cNvPicPr>
              <a:picLocks noChangeAspect="1"/>
            </p:cNvPicPr>
            <p:nvPr/>
          </p:nvPicPr>
          <p:blipFill rotWithShape="1">
            <a:blip r:embed="rId3"/>
            <a:srcRect l="1545" t="2664" r="72756" b="87566"/>
            <a:stretch/>
          </p:blipFill>
          <p:spPr>
            <a:xfrm>
              <a:off x="4753969" y="1043548"/>
              <a:ext cx="1205553" cy="353073"/>
            </a:xfrm>
            <a:prstGeom prst="rect">
              <a:avLst/>
            </a:prstGeom>
          </p:spPr>
        </p:pic>
      </p:grpSp>
    </p:spTree>
    <p:extLst>
      <p:ext uri="{BB962C8B-B14F-4D97-AF65-F5344CB8AC3E}">
        <p14:creationId xmlns:p14="http://schemas.microsoft.com/office/powerpoint/2010/main" val="20808647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a:grpSpLocks/>
          </p:cNvGrpSpPr>
          <p:nvPr/>
        </p:nvGrpSpPr>
        <p:grpSpPr bwMode="auto">
          <a:xfrm>
            <a:off x="2033055" y="1622612"/>
            <a:ext cx="8125890" cy="4899098"/>
            <a:chOff x="1670" y="4309"/>
            <a:chExt cx="9635" cy="5349"/>
          </a:xfrm>
        </p:grpSpPr>
        <p:sp>
          <p:nvSpPr>
            <p:cNvPr id="5" name="Rounded Rectangle 4"/>
            <p:cNvSpPr>
              <a:spLocks noChangeArrowheads="1"/>
            </p:cNvSpPr>
            <p:nvPr/>
          </p:nvSpPr>
          <p:spPr bwMode="auto">
            <a:xfrm>
              <a:off x="1670" y="4309"/>
              <a:ext cx="3180" cy="5349"/>
            </a:xfrm>
            <a:prstGeom prst="roundRect">
              <a:avLst>
                <a:gd name="adj" fmla="val 16667"/>
              </a:avLst>
            </a:prstGeom>
            <a:noFill/>
            <a:ln w="25400">
              <a:solidFill>
                <a:schemeClr val="accent1">
                  <a:lumMod val="5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sp>
          <p:nvSpPr>
            <p:cNvPr id="6" name="Text Box 14"/>
            <p:cNvSpPr txBox="1">
              <a:spLocks noChangeArrowheads="1"/>
            </p:cNvSpPr>
            <p:nvPr/>
          </p:nvSpPr>
          <p:spPr bwMode="auto">
            <a:xfrm>
              <a:off x="2437" y="4458"/>
              <a:ext cx="201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600" b="1" dirty="0">
                  <a:solidFill>
                    <a:srgbClr val="365F91"/>
                  </a:solidFill>
                  <a:effectLst/>
                  <a:ea typeface="SimSun" panose="02010600030101010101" pitchFamily="2" charset="-122"/>
                </a:rPr>
                <a:t>Excel </a:t>
              </a:r>
              <a:r>
                <a:rPr lang="en-US" sz="1600" b="1" dirty="0" smtClean="0">
                  <a:solidFill>
                    <a:srgbClr val="365F91"/>
                  </a:solidFill>
                  <a:effectLst/>
                  <a:ea typeface="SimSun" panose="02010600030101010101" pitchFamily="2" charset="-122"/>
                </a:rPr>
                <a:t>Inputs</a:t>
              </a:r>
              <a:endParaRPr lang="en-US" sz="1600" dirty="0">
                <a:effectLst/>
                <a:ea typeface="SimSun" panose="02010600030101010101" pitchFamily="2" charset="-122"/>
              </a:endParaRPr>
            </a:p>
          </p:txBody>
        </p:sp>
        <p:sp>
          <p:nvSpPr>
            <p:cNvPr id="7" name="Rectangle 6"/>
            <p:cNvSpPr>
              <a:spLocks noChangeAspect="1" noChangeArrowheads="1"/>
            </p:cNvSpPr>
            <p:nvPr/>
          </p:nvSpPr>
          <p:spPr bwMode="auto">
            <a:xfrm>
              <a:off x="2149" y="4901"/>
              <a:ext cx="2520" cy="1503"/>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8" name="Rectangle 7"/>
            <p:cNvSpPr>
              <a:spLocks noChangeArrowheads="1"/>
            </p:cNvSpPr>
            <p:nvPr/>
          </p:nvSpPr>
          <p:spPr bwMode="auto">
            <a:xfrm>
              <a:off x="1984" y="5063"/>
              <a:ext cx="2497" cy="1526"/>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9" name="Folded Corner 8"/>
            <p:cNvSpPr>
              <a:spLocks noChangeArrowheads="1"/>
            </p:cNvSpPr>
            <p:nvPr/>
          </p:nvSpPr>
          <p:spPr bwMode="auto">
            <a:xfrm>
              <a:off x="1834" y="5243"/>
              <a:ext cx="2505" cy="1703"/>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endParaRPr lang="en-US"/>
            </a:p>
          </p:txBody>
        </p:sp>
        <p:sp>
          <p:nvSpPr>
            <p:cNvPr id="10" name="Text Box 2"/>
            <p:cNvSpPr txBox="1">
              <a:spLocks noChangeArrowheads="1"/>
            </p:cNvSpPr>
            <p:nvPr/>
          </p:nvSpPr>
          <p:spPr bwMode="auto">
            <a:xfrm>
              <a:off x="1736" y="5243"/>
              <a:ext cx="2724" cy="17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400" b="1" dirty="0" smtClean="0">
                  <a:effectLst>
                    <a:outerShdw blurRad="50800" dist="38100" algn="l" rotWithShape="0">
                      <a:prstClr val="black">
                        <a:alpha val="40000"/>
                      </a:prstClr>
                    </a:outerShdw>
                  </a:effectLst>
                  <a:ea typeface="SimSun" panose="02010600030101010101" pitchFamily="2" charset="-122"/>
                </a:rPr>
                <a:t>  </a:t>
              </a:r>
              <a:r>
                <a:rPr lang="en-US" sz="1200" b="1" dirty="0" smtClean="0">
                  <a:effectLst>
                    <a:outerShdw blurRad="50800" dist="38100" algn="l" rotWithShape="0">
                      <a:prstClr val="black">
                        <a:alpha val="40000"/>
                      </a:prstClr>
                    </a:outerShdw>
                  </a:effectLst>
                  <a:ea typeface="SimSun" panose="02010600030101010101" pitchFamily="2" charset="-122"/>
                </a:rPr>
                <a:t>Planning </a:t>
              </a:r>
              <a:r>
                <a:rPr lang="en-US" sz="1200" b="1" dirty="0">
                  <a:effectLst>
                    <a:outerShdw blurRad="50800" dist="38100" algn="l" rotWithShape="0">
                      <a:prstClr val="black">
                        <a:alpha val="40000"/>
                      </a:prstClr>
                    </a:outerShdw>
                  </a:effectLst>
                  <a:ea typeface="SimSun" panose="02010600030101010101" pitchFamily="2" charset="-122"/>
                </a:rPr>
                <a:t>Level </a:t>
              </a:r>
              <a:r>
                <a:rPr lang="en-US" sz="1200" b="1" dirty="0" smtClean="0">
                  <a:effectLst>
                    <a:outerShdw blurRad="50800" dist="38100" algn="l" rotWithShape="0">
                      <a:prstClr val="black">
                        <a:alpha val="40000"/>
                      </a:prstClr>
                    </a:outerShdw>
                  </a:effectLst>
                  <a:ea typeface="SimSun" panose="02010600030101010101" pitchFamily="2" charset="-122"/>
                </a:rPr>
                <a:t>Input:</a:t>
              </a:r>
              <a:endParaRPr lang="en-US" sz="1200" b="1" dirty="0">
                <a:effectLst>
                  <a:outerShdw blurRad="50800" dist="38100" algn="l" rotWithShape="0">
                    <a:prstClr val="black">
                      <a:alpha val="40000"/>
                    </a:prstClr>
                  </a:outerShdw>
                </a:effectLst>
                <a:ea typeface="SimSun" panose="02010600030101010101" pitchFamily="2" charset="-122"/>
              </a:endParaRPr>
            </a:p>
            <a:p>
              <a:pPr marL="0" marR="0">
                <a:spcBef>
                  <a:spcPts val="0"/>
                </a:spcBef>
                <a:spcAft>
                  <a:spcPts val="0"/>
                </a:spcAft>
              </a:pPr>
              <a:r>
                <a:rPr lang="en-US" sz="900" dirty="0">
                  <a:effectLst/>
                  <a:latin typeface="Times New Roman" panose="02020603050405020304" pitchFamily="18" charset="0"/>
                  <a:ea typeface="SimSun" panose="02010600030101010101" pitchFamily="2" charset="-122"/>
                </a:rPr>
                <a:t> </a:t>
              </a:r>
            </a:p>
            <a:p>
              <a:pPr marL="91440" marR="0" indent="0">
                <a:spcBef>
                  <a:spcPts val="0"/>
                </a:spcBef>
                <a:spcAft>
                  <a:spcPts val="0"/>
                </a:spcAft>
              </a:pPr>
              <a:r>
                <a:rPr lang="en-US" sz="1200" dirty="0">
                  <a:effectLst/>
                  <a:ea typeface="SimSun" panose="02010600030101010101" pitchFamily="2" charset="-122"/>
                </a:rPr>
                <a:t>Target </a:t>
              </a:r>
              <a:r>
                <a:rPr lang="en-US" sz="1200" dirty="0" smtClean="0">
                  <a:effectLst/>
                  <a:ea typeface="SimSun" panose="02010600030101010101" pitchFamily="2" charset="-122"/>
                </a:rPr>
                <a:t>pollutant load </a:t>
              </a:r>
              <a:r>
                <a:rPr lang="en-US" sz="1200" dirty="0">
                  <a:effectLst/>
                  <a:ea typeface="SimSun" panose="02010600030101010101" pitchFamily="2" charset="-122"/>
                </a:rPr>
                <a:t>reduction</a:t>
              </a:r>
            </a:p>
            <a:p>
              <a:pPr marL="91440" marR="0" indent="0">
                <a:spcBef>
                  <a:spcPts val="600"/>
                </a:spcBef>
                <a:spcAft>
                  <a:spcPts val="600"/>
                </a:spcAft>
              </a:pPr>
              <a:r>
                <a:rPr lang="en-US" sz="1200" dirty="0" smtClean="0">
                  <a:effectLst/>
                  <a:ea typeface="SimSun" panose="02010600030101010101" pitchFamily="2" charset="-122"/>
                  <a:cs typeface="Times New Roman" panose="02020603050405020304" pitchFamily="18" charset="0"/>
                </a:rPr>
                <a:t>Watershed </a:t>
              </a:r>
              <a:r>
                <a:rPr lang="en-US" sz="1200" dirty="0">
                  <a:effectLst/>
                  <a:ea typeface="SimSun" panose="02010600030101010101" pitchFamily="2" charset="-122"/>
                  <a:cs typeface="Times New Roman" panose="02020603050405020304" pitchFamily="18" charset="0"/>
                </a:rPr>
                <a:t>land use area</a:t>
              </a:r>
            </a:p>
            <a:p>
              <a:pPr marL="91440" marR="0" indent="0">
                <a:spcBef>
                  <a:spcPts val="600"/>
                </a:spcBef>
                <a:spcAft>
                  <a:spcPts val="600"/>
                </a:spcAft>
              </a:pPr>
              <a:r>
                <a:rPr lang="en-US" sz="1200" dirty="0">
                  <a:effectLst/>
                  <a:ea typeface="SimSun" panose="02010600030101010101" pitchFamily="2" charset="-122"/>
                  <a:cs typeface="Times New Roman" panose="02020603050405020304" pitchFamily="18" charset="0"/>
                </a:rPr>
                <a:t>BMP drainage </a:t>
              </a:r>
              <a:r>
                <a:rPr lang="en-US" sz="1200" dirty="0" smtClean="0">
                  <a:effectLst/>
                  <a:ea typeface="SimSun" panose="02010600030101010101" pitchFamily="2" charset="-122"/>
                  <a:cs typeface="Times New Roman" panose="02020603050405020304" pitchFamily="18" charset="0"/>
                </a:rPr>
                <a:t>area</a:t>
              </a:r>
            </a:p>
            <a:p>
              <a:pPr marL="91440" marR="0" indent="0">
                <a:spcBef>
                  <a:spcPts val="600"/>
                </a:spcBef>
                <a:spcAft>
                  <a:spcPts val="600"/>
                </a:spcAft>
              </a:pPr>
              <a:r>
                <a:rPr lang="en-US" sz="1200" dirty="0" smtClean="0">
                  <a:latin typeface="Times New Roman" panose="02020603050405020304" pitchFamily="18" charset="0"/>
                  <a:ea typeface="SimSun" panose="02010600030101010101" pitchFamily="2" charset="-122"/>
                  <a:cs typeface="Times New Roman" panose="02020603050405020304" pitchFamily="18" charset="0"/>
                </a:rPr>
                <a:t>Optimization method</a:t>
              </a:r>
              <a:r>
                <a:rPr lang="en-US" sz="1200" dirty="0">
                  <a:effectLst/>
                  <a:latin typeface="Times New Roman" panose="02020603050405020304" pitchFamily="18" charset="0"/>
                  <a:ea typeface="SimSun" panose="02010600030101010101" pitchFamily="2" charset="-122"/>
                </a:rPr>
                <a:t>	</a:t>
              </a:r>
            </a:p>
          </p:txBody>
        </p:sp>
        <p:sp>
          <p:nvSpPr>
            <p:cNvPr id="11" name="Rectangle 10"/>
            <p:cNvSpPr>
              <a:spLocks noChangeArrowheads="1"/>
            </p:cNvSpPr>
            <p:nvPr/>
          </p:nvSpPr>
          <p:spPr bwMode="auto">
            <a:xfrm>
              <a:off x="2182" y="7186"/>
              <a:ext cx="2520" cy="1503"/>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12" name="Rectangle 11"/>
            <p:cNvSpPr>
              <a:spLocks noChangeArrowheads="1"/>
            </p:cNvSpPr>
            <p:nvPr/>
          </p:nvSpPr>
          <p:spPr bwMode="auto">
            <a:xfrm>
              <a:off x="2017" y="7348"/>
              <a:ext cx="2497" cy="1526"/>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13" name="AutoShape 242"/>
            <p:cNvSpPr>
              <a:spLocks noChangeArrowheads="1"/>
            </p:cNvSpPr>
            <p:nvPr/>
          </p:nvSpPr>
          <p:spPr bwMode="auto">
            <a:xfrm>
              <a:off x="1855" y="7528"/>
              <a:ext cx="2505" cy="1703"/>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endParaRPr lang="en-US"/>
            </a:p>
          </p:txBody>
        </p:sp>
        <p:sp>
          <p:nvSpPr>
            <p:cNvPr id="14" name="Text Box 243"/>
            <p:cNvSpPr txBox="1">
              <a:spLocks noChangeArrowheads="1"/>
            </p:cNvSpPr>
            <p:nvPr/>
          </p:nvSpPr>
          <p:spPr bwMode="auto">
            <a:xfrm>
              <a:off x="1736" y="7528"/>
              <a:ext cx="2808" cy="15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200" b="1" dirty="0">
                  <a:effectLst/>
                  <a:latin typeface="Times New Roman" panose="02020603050405020304" pitchFamily="18" charset="0"/>
                  <a:ea typeface="SimSun" panose="02010600030101010101" pitchFamily="2" charset="-122"/>
                </a:rPr>
                <a:t> </a:t>
              </a:r>
              <a:r>
                <a:rPr lang="en-US" sz="1200" b="1" dirty="0" smtClean="0">
                  <a:effectLst/>
                  <a:latin typeface="Times New Roman" panose="02020603050405020304" pitchFamily="18" charset="0"/>
                  <a:ea typeface="SimSun" panose="02010600030101010101" pitchFamily="2" charset="-122"/>
                </a:rPr>
                <a:t> </a:t>
              </a:r>
              <a:r>
                <a:rPr lang="en-US" sz="1200" b="1" dirty="0">
                  <a:effectLst>
                    <a:outerShdw blurRad="50800" dist="38100" algn="l" rotWithShape="0">
                      <a:prstClr val="black">
                        <a:alpha val="40000"/>
                      </a:prstClr>
                    </a:outerShdw>
                  </a:effectLst>
                  <a:ea typeface="SimSun" panose="02010600030101010101" pitchFamily="2" charset="-122"/>
                </a:rPr>
                <a:t>Implementation Level Input:</a:t>
              </a:r>
            </a:p>
            <a:p>
              <a:pPr marL="0" marR="0">
                <a:spcBef>
                  <a:spcPts val="0"/>
                </a:spcBef>
                <a:spcAft>
                  <a:spcPts val="0"/>
                </a:spcAft>
              </a:pPr>
              <a:r>
                <a:rPr lang="en-US" sz="900" dirty="0">
                  <a:effectLst/>
                  <a:latin typeface="Times New Roman" panose="02020603050405020304" pitchFamily="18" charset="0"/>
                  <a:ea typeface="SimSun" panose="02010600030101010101" pitchFamily="2" charset="-122"/>
                </a:rPr>
                <a:t> </a:t>
              </a:r>
            </a:p>
            <a:p>
              <a:pPr marL="91440" marR="0" indent="0">
                <a:spcBef>
                  <a:spcPts val="0"/>
                </a:spcBef>
                <a:spcAft>
                  <a:spcPts val="0"/>
                </a:spcAft>
              </a:pPr>
              <a:r>
                <a:rPr lang="en-US" sz="1200" dirty="0">
                  <a:ea typeface="SimSun" panose="02010600030101010101" pitchFamily="2" charset="-122"/>
                </a:rPr>
                <a:t>Watershed, land use, pollutants</a:t>
              </a:r>
            </a:p>
            <a:p>
              <a:pPr marL="91440" marR="0" indent="0">
                <a:spcBef>
                  <a:spcPts val="600"/>
                </a:spcBef>
                <a:spcAft>
                  <a:spcPts val="600"/>
                </a:spcAft>
              </a:pPr>
              <a:r>
                <a:rPr lang="en-US" sz="1200" dirty="0">
                  <a:ea typeface="SimSun" panose="02010600030101010101" pitchFamily="2" charset="-122"/>
                </a:rPr>
                <a:t>Potential BMPs </a:t>
              </a:r>
              <a:r>
                <a:rPr lang="en-US" sz="1200" dirty="0" smtClean="0">
                  <a:ea typeface="SimSun" panose="02010600030101010101" pitchFamily="2" charset="-122"/>
                </a:rPr>
                <a:t>representation</a:t>
              </a:r>
            </a:p>
            <a:p>
              <a:pPr marL="91440" marR="0" indent="0">
                <a:spcBef>
                  <a:spcPts val="600"/>
                </a:spcBef>
                <a:spcAft>
                  <a:spcPts val="600"/>
                </a:spcAft>
              </a:pPr>
              <a:r>
                <a:rPr lang="en-US" sz="1200" dirty="0" smtClean="0">
                  <a:ea typeface="SimSun" panose="02010600030101010101" pitchFamily="2" charset="-122"/>
                </a:rPr>
                <a:t>BMP treated area</a:t>
              </a:r>
              <a:endParaRPr lang="en-US" sz="1200" dirty="0">
                <a:ea typeface="SimSun" panose="02010600030101010101" pitchFamily="2" charset="-122"/>
              </a:endParaRPr>
            </a:p>
            <a:p>
              <a:pPr marL="91440" marR="0" indent="0">
                <a:spcBef>
                  <a:spcPts val="600"/>
                </a:spcBef>
                <a:spcAft>
                  <a:spcPts val="600"/>
                </a:spcAft>
              </a:pPr>
              <a:r>
                <a:rPr lang="en-US" sz="1200" dirty="0">
                  <a:ea typeface="SimSun" panose="02010600030101010101" pitchFamily="2" charset="-122"/>
                </a:rPr>
                <a:t>Management </a:t>
              </a:r>
              <a:r>
                <a:rPr lang="en-US" sz="1200" dirty="0" smtClean="0">
                  <a:ea typeface="SimSun" panose="02010600030101010101" pitchFamily="2" charset="-122"/>
                </a:rPr>
                <a:t>objective</a:t>
              </a:r>
              <a:endParaRPr lang="en-US" sz="1200" dirty="0">
                <a:ea typeface="SimSun" panose="02010600030101010101" pitchFamily="2" charset="-122"/>
              </a:endParaRPr>
            </a:p>
          </p:txBody>
        </p:sp>
        <p:sp>
          <p:nvSpPr>
            <p:cNvPr id="15" name="Right Arrow 14"/>
            <p:cNvSpPr>
              <a:spLocks noChangeArrowheads="1"/>
            </p:cNvSpPr>
            <p:nvPr/>
          </p:nvSpPr>
          <p:spPr bwMode="auto">
            <a:xfrm>
              <a:off x="4958" y="5229"/>
              <a:ext cx="3042" cy="495"/>
            </a:xfrm>
            <a:prstGeom prst="rightArrow">
              <a:avLst>
                <a:gd name="adj1" fmla="val 50000"/>
                <a:gd name="adj2" fmla="val 30730"/>
              </a:avLst>
            </a:prstGeom>
            <a:solidFill>
              <a:schemeClr val="accent1">
                <a:lumMod val="100000"/>
                <a:lumOff val="0"/>
              </a:schemeClr>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16" name="AutoShape 246"/>
            <p:cNvSpPr>
              <a:spLocks noChangeArrowheads="1"/>
            </p:cNvSpPr>
            <p:nvPr/>
          </p:nvSpPr>
          <p:spPr bwMode="auto">
            <a:xfrm>
              <a:off x="8125" y="4309"/>
              <a:ext cx="3180" cy="5349"/>
            </a:xfrm>
            <a:prstGeom prst="roundRect">
              <a:avLst>
                <a:gd name="adj" fmla="val 16667"/>
              </a:avLst>
            </a:prstGeom>
            <a:noFill/>
            <a:ln w="25400">
              <a:solidFill>
                <a:schemeClr val="accent1">
                  <a:lumMod val="50000"/>
                  <a:lumOff val="0"/>
                </a:schemeClr>
              </a:solidFill>
              <a:round/>
              <a:headEnd/>
              <a:tailEnd/>
            </a:ln>
            <a:extLst>
              <a:ext uri="{909E8E84-426E-40DD-AFC4-6F175D3DCCD1}">
                <a14:hiddenFill xmlns:a14="http://schemas.microsoft.com/office/drawing/2010/main">
                  <a:solidFill>
                    <a:srgbClr val="FFFFFF"/>
                  </a:solidFill>
                </a14:hiddenFill>
              </a:ext>
            </a:extLst>
          </p:spPr>
          <p:txBody>
            <a:bodyPr rot="0" vert="horz" wrap="square" lIns="91440" tIns="45720" rIns="91440" bIns="45720" anchor="ctr" anchorCtr="0" upright="1">
              <a:noAutofit/>
            </a:bodyPr>
            <a:lstStyle/>
            <a:p>
              <a:endParaRPr lang="en-US"/>
            </a:p>
          </p:txBody>
        </p:sp>
        <p:sp>
          <p:nvSpPr>
            <p:cNvPr id="17" name="Rectangle 16"/>
            <p:cNvSpPr>
              <a:spLocks noChangeArrowheads="1"/>
            </p:cNvSpPr>
            <p:nvPr/>
          </p:nvSpPr>
          <p:spPr bwMode="auto">
            <a:xfrm>
              <a:off x="8585" y="4983"/>
              <a:ext cx="2505" cy="1350"/>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18" name="Rectangle 17"/>
            <p:cNvSpPr>
              <a:spLocks noChangeArrowheads="1"/>
            </p:cNvSpPr>
            <p:nvPr/>
          </p:nvSpPr>
          <p:spPr bwMode="auto">
            <a:xfrm>
              <a:off x="8435" y="5131"/>
              <a:ext cx="2505" cy="1350"/>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19" name="Folded Corner 18"/>
            <p:cNvSpPr>
              <a:spLocks noChangeArrowheads="1"/>
            </p:cNvSpPr>
            <p:nvPr/>
          </p:nvSpPr>
          <p:spPr bwMode="auto">
            <a:xfrm>
              <a:off x="8270" y="5344"/>
              <a:ext cx="2505" cy="1380"/>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endParaRPr lang="en-US"/>
            </a:p>
          </p:txBody>
        </p:sp>
        <p:sp>
          <p:nvSpPr>
            <p:cNvPr id="20" name="Text Box 256"/>
            <p:cNvSpPr txBox="1">
              <a:spLocks noChangeArrowheads="1"/>
            </p:cNvSpPr>
            <p:nvPr/>
          </p:nvSpPr>
          <p:spPr bwMode="auto">
            <a:xfrm>
              <a:off x="8240" y="5389"/>
              <a:ext cx="2835" cy="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200" b="1" dirty="0">
                  <a:ea typeface="SimSun" panose="02010600030101010101" pitchFamily="2" charset="-122"/>
                </a:rPr>
                <a:t>Output Postprocessor:</a:t>
              </a:r>
            </a:p>
            <a:p>
              <a:pPr marL="228600" marR="0" indent="-228600">
                <a:spcBef>
                  <a:spcPts val="600"/>
                </a:spcBef>
                <a:spcAft>
                  <a:spcPts val="600"/>
                </a:spcAft>
              </a:pPr>
              <a:r>
                <a:rPr lang="en-US" sz="1200" dirty="0" smtClean="0">
                  <a:ea typeface="SimSun" panose="02010600030101010101" pitchFamily="2" charset="-122"/>
                </a:rPr>
                <a:t>Cost-effectiveness solution</a:t>
              </a:r>
              <a:endParaRPr lang="en-US" sz="1200" dirty="0">
                <a:ea typeface="SimSun" panose="02010600030101010101" pitchFamily="2" charset="-122"/>
              </a:endParaRPr>
            </a:p>
            <a:p>
              <a:r>
                <a:rPr lang="en-US" sz="1200" dirty="0" smtClean="0">
                  <a:ea typeface="SimSun" panose="02010600030101010101" pitchFamily="2" charset="-122"/>
                </a:rPr>
                <a:t>Optimal </a:t>
              </a:r>
              <a:r>
                <a:rPr lang="en-US" sz="1200" dirty="0">
                  <a:ea typeface="SimSun" panose="02010600030101010101" pitchFamily="2" charset="-122"/>
                </a:rPr>
                <a:t>management </a:t>
              </a:r>
              <a:r>
                <a:rPr lang="en-US" sz="1200" dirty="0" smtClean="0">
                  <a:ea typeface="SimSun" panose="02010600030101010101" pitchFamily="2" charset="-122"/>
                </a:rPr>
                <a:t>options</a:t>
              </a:r>
            </a:p>
            <a:p>
              <a:pPr marL="233363" indent="-122238">
                <a:buFont typeface="Arial" panose="020B0604020202020204" pitchFamily="34" charset="0"/>
                <a:buChar char="•"/>
              </a:pPr>
              <a:r>
                <a:rPr lang="en-US" sz="1200" dirty="0" smtClean="0">
                  <a:effectLst/>
                  <a:latin typeface="Times New Roman" panose="02020603050405020304" pitchFamily="18" charset="0"/>
                  <a:ea typeface="SimSun" panose="02010600030101010101" pitchFamily="2" charset="-122"/>
                </a:rPr>
                <a:t>BMP size and cost</a:t>
              </a:r>
            </a:p>
            <a:p>
              <a:pPr marL="233363" indent="-122238">
                <a:buFont typeface="Arial" panose="020B0604020202020204" pitchFamily="34" charset="0"/>
                <a:buChar char="•"/>
              </a:pPr>
              <a:r>
                <a:rPr lang="en-US" sz="1200" dirty="0" smtClean="0">
                  <a:latin typeface="Times New Roman" panose="02020603050405020304" pitchFamily="18" charset="0"/>
                  <a:ea typeface="SimSun" panose="02010600030101010101" pitchFamily="2" charset="-122"/>
                </a:rPr>
                <a:t>Treated impervious area</a:t>
              </a:r>
              <a:endParaRPr lang="en-US" sz="1200" dirty="0">
                <a:effectLst/>
                <a:latin typeface="Times New Roman" panose="02020603050405020304" pitchFamily="18" charset="0"/>
                <a:ea typeface="SimSun" panose="02010600030101010101" pitchFamily="2" charset="-122"/>
              </a:endParaRPr>
            </a:p>
          </p:txBody>
        </p:sp>
        <p:sp>
          <p:nvSpPr>
            <p:cNvPr id="21" name="Rectangle 20"/>
            <p:cNvSpPr>
              <a:spLocks noChangeArrowheads="1"/>
            </p:cNvSpPr>
            <p:nvPr/>
          </p:nvSpPr>
          <p:spPr bwMode="auto">
            <a:xfrm>
              <a:off x="8615" y="7373"/>
              <a:ext cx="2505" cy="1350"/>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22" name="Rectangle 21"/>
            <p:cNvSpPr>
              <a:spLocks noChangeArrowheads="1"/>
            </p:cNvSpPr>
            <p:nvPr/>
          </p:nvSpPr>
          <p:spPr bwMode="auto">
            <a:xfrm>
              <a:off x="8465" y="7521"/>
              <a:ext cx="2505" cy="1350"/>
            </a:xfrm>
            <a:prstGeom prst="rect">
              <a:avLst/>
            </a:prstGeom>
            <a:solidFill>
              <a:schemeClr val="bg1">
                <a:lumMod val="100000"/>
                <a:lumOff val="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23" name="AutoShape 261"/>
            <p:cNvSpPr>
              <a:spLocks noChangeArrowheads="1"/>
            </p:cNvSpPr>
            <p:nvPr/>
          </p:nvSpPr>
          <p:spPr bwMode="auto">
            <a:xfrm>
              <a:off x="8300" y="7734"/>
              <a:ext cx="2505" cy="1380"/>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endParaRPr lang="en-US"/>
            </a:p>
          </p:txBody>
        </p:sp>
        <p:sp>
          <p:nvSpPr>
            <p:cNvPr id="24" name="Text Box 260"/>
            <p:cNvSpPr txBox="1">
              <a:spLocks noChangeArrowheads="1"/>
            </p:cNvSpPr>
            <p:nvPr/>
          </p:nvSpPr>
          <p:spPr bwMode="auto">
            <a:xfrm>
              <a:off x="8270" y="7779"/>
              <a:ext cx="2835" cy="14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rot="0" vert="horz" wrap="square" lIns="91440" tIns="45720" rIns="91440" bIns="45720" anchor="t" anchorCtr="0" upright="1">
              <a:noAutofit/>
            </a:bodyPr>
            <a:lstStyle/>
            <a:p>
              <a:r>
                <a:rPr lang="en-US" sz="1200" b="1" dirty="0">
                  <a:ea typeface="SimSun" panose="02010600030101010101" pitchFamily="2" charset="-122"/>
                </a:rPr>
                <a:t>Output Postprocessor:</a:t>
              </a:r>
            </a:p>
            <a:p>
              <a:pPr marL="228600" indent="-228600">
                <a:spcBef>
                  <a:spcPts val="600"/>
                </a:spcBef>
                <a:spcAft>
                  <a:spcPts val="600"/>
                </a:spcAft>
              </a:pPr>
              <a:r>
                <a:rPr lang="en-US" sz="1200" dirty="0">
                  <a:ea typeface="SimSun" panose="02010600030101010101" pitchFamily="2" charset="-122"/>
                </a:rPr>
                <a:t>Cost-effectiveness curve</a:t>
              </a:r>
            </a:p>
            <a:p>
              <a:pPr marL="228600" indent="-228600">
                <a:spcBef>
                  <a:spcPts val="600"/>
                </a:spcBef>
                <a:spcAft>
                  <a:spcPts val="600"/>
                </a:spcAft>
              </a:pPr>
              <a:r>
                <a:rPr lang="en-US" sz="1200" dirty="0">
                  <a:ea typeface="SimSun" panose="02010600030101010101" pitchFamily="2" charset="-122"/>
                </a:rPr>
                <a:t>Optimal management </a:t>
              </a:r>
              <a:r>
                <a:rPr lang="en-US" sz="1200" dirty="0" smtClean="0">
                  <a:ea typeface="SimSun" panose="02010600030101010101" pitchFamily="2" charset="-122"/>
                </a:rPr>
                <a:t>options</a:t>
              </a:r>
            </a:p>
            <a:p>
              <a:pPr marL="228600" indent="-117475">
                <a:spcBef>
                  <a:spcPts val="600"/>
                </a:spcBef>
                <a:spcAft>
                  <a:spcPts val="600"/>
                </a:spcAft>
                <a:buFont typeface="Arial" panose="020B0604020202020204" pitchFamily="34" charset="0"/>
                <a:buChar char="•"/>
              </a:pPr>
              <a:r>
                <a:rPr lang="en-US" sz="1200" dirty="0" smtClean="0">
                  <a:ea typeface="SimSun" panose="02010600030101010101" pitchFamily="2" charset="-122"/>
                </a:rPr>
                <a:t>BMP type, size, and cost </a:t>
              </a:r>
              <a:endParaRPr lang="en-US" sz="1200" dirty="0">
                <a:ea typeface="SimSun" panose="02010600030101010101" pitchFamily="2" charset="-122"/>
              </a:endParaRPr>
            </a:p>
            <a:p>
              <a:pPr marL="0" marR="0">
                <a:spcBef>
                  <a:spcPts val="0"/>
                </a:spcBef>
                <a:spcAft>
                  <a:spcPts val="0"/>
                </a:spcAft>
              </a:pPr>
              <a:r>
                <a:rPr lang="en-US" sz="900" dirty="0">
                  <a:effectLst/>
                  <a:latin typeface="Times New Roman" panose="02020603050405020304" pitchFamily="18" charset="0"/>
                  <a:ea typeface="SimSun" panose="02010600030101010101" pitchFamily="2" charset="-122"/>
                </a:rPr>
                <a:t> </a:t>
              </a:r>
            </a:p>
            <a:p>
              <a:pPr marL="0" marR="0">
                <a:spcBef>
                  <a:spcPts val="0"/>
                </a:spcBef>
                <a:spcAft>
                  <a:spcPts val="0"/>
                </a:spcAft>
              </a:pPr>
              <a:r>
                <a:rPr lang="en-US" sz="1200" dirty="0">
                  <a:effectLst/>
                  <a:latin typeface="Times New Roman" panose="02020603050405020304" pitchFamily="18" charset="0"/>
                  <a:ea typeface="SimSun" panose="02010600030101010101" pitchFamily="2" charset="-122"/>
                </a:rPr>
                <a:t>	</a:t>
              </a:r>
            </a:p>
          </p:txBody>
        </p:sp>
        <p:sp>
          <p:nvSpPr>
            <p:cNvPr id="25" name="Text Box 264"/>
            <p:cNvSpPr txBox="1">
              <a:spLocks noChangeArrowheads="1"/>
            </p:cNvSpPr>
            <p:nvPr/>
          </p:nvSpPr>
          <p:spPr bwMode="auto">
            <a:xfrm>
              <a:off x="8863" y="4495"/>
              <a:ext cx="2010" cy="3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6350">
                  <a:solidFill>
                    <a:srgbClr val="000000"/>
                  </a:solidFill>
                  <a:miter lim="800000"/>
                  <a:headEnd/>
                  <a:tailEnd/>
                </a14:hiddenLine>
              </a:ext>
            </a:extLst>
          </p:spPr>
          <p:txBody>
            <a:bodyPr rot="0" vert="horz" wrap="square" lIns="91440" tIns="45720" rIns="91440" bIns="45720" anchor="t" anchorCtr="0" upright="1">
              <a:noAutofit/>
            </a:bodyPr>
            <a:lstStyle/>
            <a:p>
              <a:pPr marL="0" marR="0">
                <a:spcBef>
                  <a:spcPts val="0"/>
                </a:spcBef>
                <a:spcAft>
                  <a:spcPts val="0"/>
                </a:spcAft>
              </a:pPr>
              <a:r>
                <a:rPr lang="en-US" sz="1600" b="1" dirty="0">
                  <a:solidFill>
                    <a:srgbClr val="365F91"/>
                  </a:solidFill>
                  <a:ea typeface="SimSun" panose="02010600030101010101" pitchFamily="2" charset="-122"/>
                </a:rPr>
                <a:t>Excel </a:t>
              </a:r>
              <a:r>
                <a:rPr lang="en-US" sz="1600" b="1" dirty="0" smtClean="0">
                  <a:solidFill>
                    <a:srgbClr val="365F91"/>
                  </a:solidFill>
                  <a:ea typeface="SimSun" panose="02010600030101010101" pitchFamily="2" charset="-122"/>
                </a:rPr>
                <a:t>Outputs</a:t>
              </a:r>
              <a:endParaRPr lang="en-US" sz="1600" b="1" dirty="0">
                <a:solidFill>
                  <a:srgbClr val="365F91"/>
                </a:solidFill>
                <a:ea typeface="SimSun" panose="02010600030101010101" pitchFamily="2" charset="-122"/>
              </a:endParaRPr>
            </a:p>
          </p:txBody>
        </p:sp>
        <p:sp>
          <p:nvSpPr>
            <p:cNvPr id="26" name="Hexagon 25"/>
            <p:cNvSpPr>
              <a:spLocks noChangeArrowheads="1"/>
            </p:cNvSpPr>
            <p:nvPr/>
          </p:nvSpPr>
          <p:spPr bwMode="auto">
            <a:xfrm>
              <a:off x="6463" y="5018"/>
              <a:ext cx="1220" cy="938"/>
            </a:xfrm>
            <a:prstGeom prst="hexagon">
              <a:avLst>
                <a:gd name="adj" fmla="val 21515"/>
                <a:gd name="vf" fmla="val 115470"/>
              </a:avLst>
            </a:prstGeom>
            <a:solidFill>
              <a:schemeClr val="tx2">
                <a:lumMod val="20000"/>
                <a:lumOff val="80000"/>
              </a:schemeClr>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400" b="1" dirty="0">
                  <a:ea typeface="SimSun" panose="02010600030101010101" pitchFamily="2" charset="-122"/>
                </a:rPr>
                <a:t>Excel </a:t>
              </a:r>
              <a:r>
                <a:rPr lang="en-US" sz="1200" b="1" dirty="0">
                  <a:ea typeface="SimSun" panose="02010600030101010101" pitchFamily="2" charset="-122"/>
                </a:rPr>
                <a:t>Solver</a:t>
              </a:r>
            </a:p>
          </p:txBody>
        </p:sp>
        <p:sp>
          <p:nvSpPr>
            <p:cNvPr id="27" name="AutoShape 268"/>
            <p:cNvSpPr>
              <a:spLocks noChangeArrowheads="1"/>
            </p:cNvSpPr>
            <p:nvPr/>
          </p:nvSpPr>
          <p:spPr bwMode="auto">
            <a:xfrm>
              <a:off x="4958" y="7876"/>
              <a:ext cx="3042" cy="495"/>
            </a:xfrm>
            <a:prstGeom prst="rightArrow">
              <a:avLst>
                <a:gd name="adj1" fmla="val 50000"/>
                <a:gd name="adj2" fmla="val 31894"/>
              </a:avLst>
            </a:prstGeom>
            <a:solidFill>
              <a:schemeClr val="accent1">
                <a:lumMod val="100000"/>
                <a:lumOff val="0"/>
              </a:schemeClr>
            </a:solidFill>
            <a:ln w="25400">
              <a:solidFill>
                <a:schemeClr val="accent1">
                  <a:lumMod val="50000"/>
                  <a:lumOff val="0"/>
                </a:schemeClr>
              </a:solidFill>
              <a:miter lim="800000"/>
              <a:headEnd/>
              <a:tailEnd/>
            </a:ln>
          </p:spPr>
          <p:txBody>
            <a:bodyPr rot="0" vert="horz" wrap="square" lIns="91440" tIns="45720" rIns="91440" bIns="45720" anchor="ctr" anchorCtr="0" upright="1">
              <a:noAutofit/>
            </a:bodyPr>
            <a:lstStyle/>
            <a:p>
              <a:endParaRPr lang="en-US"/>
            </a:p>
          </p:txBody>
        </p:sp>
        <p:sp>
          <p:nvSpPr>
            <p:cNvPr id="28" name="AutoShape 250"/>
            <p:cNvSpPr>
              <a:spLocks noChangeArrowheads="1"/>
            </p:cNvSpPr>
            <p:nvPr/>
          </p:nvSpPr>
          <p:spPr bwMode="auto">
            <a:xfrm>
              <a:off x="6073" y="7529"/>
              <a:ext cx="1656" cy="1182"/>
            </a:xfrm>
            <a:prstGeom prst="hexagon">
              <a:avLst>
                <a:gd name="adj" fmla="val 20886"/>
                <a:gd name="vf" fmla="val 115470"/>
              </a:avLst>
            </a:prstGeom>
            <a:solidFill>
              <a:srgbClr val="92D050"/>
            </a:solidFill>
            <a:ln w="25400">
              <a:solidFill>
                <a:schemeClr val="dk1">
                  <a:lumMod val="50000"/>
                  <a:lumOff val="0"/>
                </a:schemeClr>
              </a:solidFill>
              <a:miter lim="800000"/>
              <a:headEnd/>
              <a:tailEnd/>
            </a:ln>
          </p:spPr>
          <p:txBody>
            <a:bodyPr rot="0" vert="horz" wrap="square" lIns="91440" tIns="45720" rIns="91440" bIns="45720" anchor="ctr" anchorCtr="0" upright="1">
              <a:noAutofit/>
            </a:bodyPr>
            <a:lstStyle/>
            <a:p>
              <a:pPr algn="ctr"/>
              <a:r>
                <a:rPr lang="en-US" sz="1400" b="1" dirty="0">
                  <a:ea typeface="SimSun" panose="02010600030101010101" pitchFamily="2" charset="-122"/>
                </a:rPr>
                <a:t>SUSTAIN </a:t>
              </a:r>
              <a:r>
                <a:rPr lang="en-US" sz="1200" b="1" dirty="0">
                  <a:ea typeface="SimSun" panose="02010600030101010101" pitchFamily="2" charset="-122"/>
                </a:rPr>
                <a:t>Optimization Engine</a:t>
              </a:r>
            </a:p>
          </p:txBody>
        </p:sp>
        <p:sp>
          <p:nvSpPr>
            <p:cNvPr id="29" name="Folded Corner 28"/>
            <p:cNvSpPr>
              <a:spLocks noChangeArrowheads="1"/>
            </p:cNvSpPr>
            <p:nvPr/>
          </p:nvSpPr>
          <p:spPr bwMode="auto">
            <a:xfrm>
              <a:off x="5131" y="7734"/>
              <a:ext cx="797" cy="720"/>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b="1" dirty="0" smtClean="0">
                  <a:ea typeface="SimSun" panose="02010600030101010101" pitchFamily="2" charset="-122"/>
                </a:rPr>
                <a:t>Input</a:t>
              </a:r>
            </a:p>
            <a:p>
              <a:pPr marL="0" marR="0" algn="ctr">
                <a:spcBef>
                  <a:spcPts val="0"/>
                </a:spcBef>
                <a:spcAft>
                  <a:spcPts val="0"/>
                </a:spcAft>
              </a:pPr>
              <a:r>
                <a:rPr lang="en-US" sz="1200" b="1" dirty="0" smtClean="0">
                  <a:ea typeface="SimSun" panose="02010600030101010101" pitchFamily="2" charset="-122"/>
                </a:rPr>
                <a:t>Text </a:t>
              </a:r>
              <a:r>
                <a:rPr lang="en-US" sz="1200" b="1" dirty="0">
                  <a:ea typeface="SimSun" panose="02010600030101010101" pitchFamily="2" charset="-122"/>
                </a:rPr>
                <a:t>File</a:t>
              </a:r>
            </a:p>
          </p:txBody>
        </p:sp>
        <p:sp>
          <p:nvSpPr>
            <p:cNvPr id="32" name="Folded Corner 31"/>
            <p:cNvSpPr>
              <a:spLocks noChangeArrowheads="1"/>
            </p:cNvSpPr>
            <p:nvPr/>
          </p:nvSpPr>
          <p:spPr bwMode="auto">
            <a:xfrm>
              <a:off x="5092" y="5116"/>
              <a:ext cx="1237" cy="720"/>
            </a:xfrm>
            <a:prstGeom prst="foldedCorner">
              <a:avLst>
                <a:gd name="adj" fmla="val 16667"/>
              </a:avLst>
            </a:prstGeom>
            <a:solidFill>
              <a:schemeClr val="bg1">
                <a:lumMod val="100000"/>
                <a:lumOff val="0"/>
              </a:schemeClr>
            </a:solidFill>
            <a:ln w="25400">
              <a:solidFill>
                <a:schemeClr val="dk1">
                  <a:lumMod val="50000"/>
                  <a:lumOff val="0"/>
                </a:schemeClr>
              </a:solidFill>
              <a:round/>
              <a:headEnd/>
              <a:tailEnd/>
            </a:ln>
          </p:spPr>
          <p:txBody>
            <a:bodyPr rot="0" vert="horz" wrap="square" lIns="91440" tIns="45720" rIns="91440" bIns="45720" anchor="ctr" anchorCtr="0" upright="1">
              <a:noAutofit/>
            </a:bodyPr>
            <a:lstStyle/>
            <a:p>
              <a:pPr marL="0" marR="0" algn="ctr">
                <a:spcBef>
                  <a:spcPts val="0"/>
                </a:spcBef>
                <a:spcAft>
                  <a:spcPts val="0"/>
                </a:spcAft>
              </a:pPr>
              <a:r>
                <a:rPr lang="en-US" sz="1200" b="1" dirty="0" smtClean="0">
                  <a:ea typeface="SimSun" panose="02010600030101010101" pitchFamily="2" charset="-122"/>
                </a:rPr>
                <a:t>BMP Performance Curve</a:t>
              </a:r>
              <a:endParaRPr lang="en-US" sz="1200" b="1" dirty="0">
                <a:ea typeface="SimSun" panose="02010600030101010101" pitchFamily="2" charset="-122"/>
              </a:endParaRPr>
            </a:p>
          </p:txBody>
        </p:sp>
      </p:grpSp>
      <p:sp>
        <p:nvSpPr>
          <p:cNvPr id="2" name="Title 1"/>
          <p:cNvSpPr>
            <a:spLocks noGrp="1"/>
          </p:cNvSpPr>
          <p:nvPr>
            <p:ph type="title"/>
          </p:nvPr>
        </p:nvSpPr>
        <p:spPr>
          <a:xfrm>
            <a:off x="838199" y="365125"/>
            <a:ext cx="11212629" cy="1325563"/>
          </a:xfrm>
        </p:spPr>
        <p:txBody>
          <a:bodyPr/>
          <a:lstStyle/>
          <a:p>
            <a:r>
              <a:rPr lang="en-US" b="1" dirty="0" err="1"/>
              <a:t>Opti</a:t>
            </a:r>
            <a:r>
              <a:rPr lang="en-US" b="1" dirty="0"/>
              <a:t>-Tool: </a:t>
            </a:r>
            <a:r>
              <a:rPr lang="en-US" dirty="0" smtClean="0"/>
              <a:t>Planning and Implementation Options</a:t>
            </a:r>
            <a:endParaRPr lang="en-US" dirty="0"/>
          </a:p>
        </p:txBody>
      </p:sp>
      <p:sp>
        <p:nvSpPr>
          <p:cNvPr id="30" name="Slide Number Placeholder 3"/>
          <p:cNvSpPr>
            <a:spLocks noGrp="1"/>
          </p:cNvSpPr>
          <p:nvPr>
            <p:ph type="sldNum" sz="quarter" idx="12"/>
          </p:nvPr>
        </p:nvSpPr>
        <p:spPr>
          <a:xfrm>
            <a:off x="8610600" y="6356350"/>
            <a:ext cx="2743200" cy="365125"/>
          </a:xfrm>
        </p:spPr>
        <p:txBody>
          <a:bodyPr/>
          <a:lstStyle/>
          <a:p>
            <a:r>
              <a:rPr lang="en-US" dirty="0"/>
              <a:t>6</a:t>
            </a:r>
          </a:p>
        </p:txBody>
      </p:sp>
    </p:spTree>
    <p:extLst>
      <p:ext uri="{BB962C8B-B14F-4D97-AF65-F5344CB8AC3E}">
        <p14:creationId xmlns:p14="http://schemas.microsoft.com/office/powerpoint/2010/main" val="23049753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err="1"/>
              <a:t>Opti</a:t>
            </a:r>
            <a:r>
              <a:rPr lang="en-US" b="1" dirty="0"/>
              <a:t>-Tool: </a:t>
            </a:r>
            <a:r>
              <a:rPr lang="en-US" dirty="0" smtClean="0"/>
              <a:t>Example Applications</a:t>
            </a:r>
            <a:endParaRPr lang="en-US" b="1" dirty="0"/>
          </a:p>
        </p:txBody>
      </p:sp>
      <p:sp>
        <p:nvSpPr>
          <p:cNvPr id="3" name="Content Placeholder 2"/>
          <p:cNvSpPr>
            <a:spLocks noGrp="1"/>
          </p:cNvSpPr>
          <p:nvPr>
            <p:ph idx="1"/>
          </p:nvPr>
        </p:nvSpPr>
        <p:spPr>
          <a:xfrm>
            <a:off x="838200" y="1825625"/>
            <a:ext cx="10515600" cy="4719554"/>
          </a:xfrm>
        </p:spPr>
        <p:txBody>
          <a:bodyPr>
            <a:normAutofit/>
          </a:bodyPr>
          <a:lstStyle/>
          <a:p>
            <a:r>
              <a:rPr lang="en-US" dirty="0" smtClean="0"/>
              <a:t>Planning Level </a:t>
            </a:r>
            <a:r>
              <a:rPr lang="en-US" dirty="0"/>
              <a:t>A</a:t>
            </a:r>
            <a:r>
              <a:rPr lang="en-US" dirty="0" smtClean="0"/>
              <a:t>nalysis</a:t>
            </a:r>
          </a:p>
          <a:p>
            <a:pPr lvl="1"/>
            <a:r>
              <a:rPr lang="en-US" dirty="0"/>
              <a:t>Maximum possible load reduction for all feasible BMP opportunities</a:t>
            </a:r>
          </a:p>
          <a:p>
            <a:pPr lvl="2"/>
            <a:r>
              <a:rPr lang="en-US" dirty="0" smtClean="0"/>
              <a:t>Watershed scale and/or site scale</a:t>
            </a:r>
          </a:p>
          <a:p>
            <a:pPr lvl="2"/>
            <a:r>
              <a:rPr lang="en-US" dirty="0" smtClean="0"/>
              <a:t>Aggregated BMP representation (grouping same BMP types as one unit)</a:t>
            </a:r>
            <a:r>
              <a:rPr lang="en-US" dirty="0"/>
              <a:t> </a:t>
            </a:r>
            <a:endParaRPr lang="en-US" dirty="0" smtClean="0"/>
          </a:p>
          <a:p>
            <a:pPr lvl="2"/>
            <a:r>
              <a:rPr lang="en-US" dirty="0" smtClean="0"/>
              <a:t>No </a:t>
            </a:r>
            <a:r>
              <a:rPr lang="en-US" dirty="0"/>
              <a:t>BMP nesting (parallel BMPs</a:t>
            </a:r>
            <a:r>
              <a:rPr lang="en-US" dirty="0" smtClean="0"/>
              <a:t>)</a:t>
            </a:r>
          </a:p>
          <a:p>
            <a:pPr lvl="1"/>
            <a:r>
              <a:rPr lang="en-US" dirty="0" smtClean="0"/>
              <a:t>Cost-effective single solution meeting the numeric target</a:t>
            </a:r>
          </a:p>
          <a:p>
            <a:r>
              <a:rPr lang="en-US" dirty="0" smtClean="0"/>
              <a:t>Implementation Level </a:t>
            </a:r>
            <a:r>
              <a:rPr lang="en-US" dirty="0"/>
              <a:t>A</a:t>
            </a:r>
            <a:r>
              <a:rPr lang="en-US" dirty="0" smtClean="0"/>
              <a:t>nalysis</a:t>
            </a:r>
          </a:p>
          <a:p>
            <a:pPr lvl="1"/>
            <a:r>
              <a:rPr lang="en-US" dirty="0"/>
              <a:t>Optimal combination of different BMP types, sizes, and spatial locations</a:t>
            </a:r>
          </a:p>
          <a:p>
            <a:pPr lvl="2"/>
            <a:r>
              <a:rPr lang="en-US" dirty="0" smtClean="0"/>
              <a:t>Watershed scale and/or site scale</a:t>
            </a:r>
          </a:p>
          <a:p>
            <a:pPr lvl="2"/>
            <a:r>
              <a:rPr lang="en-US" dirty="0" smtClean="0"/>
              <a:t>Aggregated and/or distributed BMP representation</a:t>
            </a:r>
          </a:p>
          <a:p>
            <a:pPr lvl="2"/>
            <a:r>
              <a:rPr lang="en-US" dirty="0"/>
              <a:t>simple to complex BMP routing </a:t>
            </a:r>
            <a:r>
              <a:rPr lang="en-US" dirty="0" smtClean="0"/>
              <a:t>network (BMPs in parallel and/or in series)</a:t>
            </a:r>
          </a:p>
          <a:p>
            <a:pPr lvl="1"/>
            <a:r>
              <a:rPr lang="en-US" dirty="0" smtClean="0"/>
              <a:t>Cost-effective solutions (CE-curve) for a range of load reduction targets</a:t>
            </a:r>
            <a:endParaRPr lang="en-US" dirty="0"/>
          </a:p>
        </p:txBody>
      </p:sp>
      <p:sp>
        <p:nvSpPr>
          <p:cNvPr id="4" name="Slide Number Placeholder 3"/>
          <p:cNvSpPr>
            <a:spLocks noGrp="1"/>
          </p:cNvSpPr>
          <p:nvPr>
            <p:ph type="sldNum" sz="quarter" idx="12"/>
          </p:nvPr>
        </p:nvSpPr>
        <p:spPr>
          <a:xfrm>
            <a:off x="8610600" y="6356350"/>
            <a:ext cx="2743200" cy="365125"/>
          </a:xfrm>
        </p:spPr>
        <p:txBody>
          <a:bodyPr/>
          <a:lstStyle/>
          <a:p>
            <a:r>
              <a:rPr lang="en-US" dirty="0"/>
              <a:t>7</a:t>
            </a:r>
          </a:p>
        </p:txBody>
      </p:sp>
    </p:spTree>
    <p:extLst>
      <p:ext uri="{BB962C8B-B14F-4D97-AF65-F5344CB8AC3E}">
        <p14:creationId xmlns:p14="http://schemas.microsoft.com/office/powerpoint/2010/main" val="269353084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lIns="91440" tIns="45720" rIns="91440" bIns="45720" rtlCol="0" anchor="ctr">
            <a:normAutofit/>
          </a:bodyPr>
          <a:lstStyle/>
          <a:p>
            <a:r>
              <a:rPr lang="en-US" b="1" dirty="0" err="1"/>
              <a:t>Opti</a:t>
            </a:r>
            <a:r>
              <a:rPr lang="en-US" b="1" dirty="0"/>
              <a:t>-Tool: </a:t>
            </a:r>
            <a:r>
              <a:rPr lang="en-US" dirty="0"/>
              <a:t>Region Specific Data</a:t>
            </a:r>
          </a:p>
        </p:txBody>
      </p:sp>
      <p:sp>
        <p:nvSpPr>
          <p:cNvPr id="3" name="Content Placeholder 2"/>
          <p:cNvSpPr>
            <a:spLocks noGrp="1"/>
          </p:cNvSpPr>
          <p:nvPr>
            <p:ph idx="1"/>
          </p:nvPr>
        </p:nvSpPr>
        <p:spPr/>
        <p:txBody>
          <a:bodyPr>
            <a:normAutofit/>
          </a:bodyPr>
          <a:lstStyle/>
          <a:p>
            <a:r>
              <a:rPr lang="en-US" dirty="0" smtClean="0"/>
              <a:t>Precipitation Representation</a:t>
            </a:r>
          </a:p>
          <a:p>
            <a:pPr lvl="1"/>
            <a:r>
              <a:rPr lang="en-US" dirty="0" smtClean="0"/>
              <a:t>Long-term hourly data at Logan airport (1992 – 2014) </a:t>
            </a:r>
          </a:p>
          <a:p>
            <a:r>
              <a:rPr lang="en-US" dirty="0" smtClean="0"/>
              <a:t>Land Representation</a:t>
            </a:r>
            <a:endParaRPr lang="en-US" dirty="0"/>
          </a:p>
          <a:p>
            <a:pPr lvl="1"/>
            <a:r>
              <a:rPr lang="en-US" dirty="0" err="1" smtClean="0"/>
              <a:t>Stormwater</a:t>
            </a:r>
            <a:r>
              <a:rPr lang="en-US" dirty="0" smtClean="0"/>
              <a:t> monitoring data to calibrate the buildup &amp; </a:t>
            </a:r>
            <a:r>
              <a:rPr lang="en-US" dirty="0" err="1" smtClean="0"/>
              <a:t>washoff</a:t>
            </a:r>
            <a:r>
              <a:rPr lang="en-US" dirty="0" smtClean="0"/>
              <a:t> processes on impervious cover</a:t>
            </a:r>
          </a:p>
          <a:p>
            <a:pPr lvl="1"/>
            <a:r>
              <a:rPr lang="en-US" dirty="0" smtClean="0"/>
              <a:t>Long-term </a:t>
            </a:r>
            <a:r>
              <a:rPr lang="en-US" dirty="0" err="1" smtClean="0"/>
              <a:t>landuse</a:t>
            </a:r>
            <a:r>
              <a:rPr lang="en-US" dirty="0" smtClean="0"/>
              <a:t> specific annual average load export rates</a:t>
            </a:r>
            <a:endParaRPr lang="en-US" dirty="0"/>
          </a:p>
          <a:p>
            <a:r>
              <a:rPr lang="en-US" dirty="0" smtClean="0"/>
              <a:t>BMP Representation</a:t>
            </a:r>
          </a:p>
          <a:p>
            <a:pPr lvl="1"/>
            <a:r>
              <a:rPr lang="en-US" dirty="0"/>
              <a:t>University of New Hampshire </a:t>
            </a:r>
            <a:r>
              <a:rPr lang="en-US" dirty="0" err="1"/>
              <a:t>Stormwater</a:t>
            </a:r>
            <a:r>
              <a:rPr lang="en-US" dirty="0"/>
              <a:t> Center </a:t>
            </a:r>
            <a:r>
              <a:rPr lang="en-US" dirty="0" smtClean="0"/>
              <a:t>(UNHSC) BMP monitoring data to calibrate flow and pollutant loss mechanism in BMPs</a:t>
            </a:r>
          </a:p>
          <a:p>
            <a:pPr lvl="1"/>
            <a:r>
              <a:rPr lang="en-US" dirty="0" smtClean="0"/>
              <a:t>Representative BMP cost </a:t>
            </a:r>
            <a:r>
              <a:rPr lang="en-US" dirty="0"/>
              <a:t>information with scaling function</a:t>
            </a:r>
            <a:endParaRPr lang="en-US" dirty="0" smtClean="0"/>
          </a:p>
          <a:p>
            <a:pPr lvl="1"/>
            <a:endParaRPr lang="en-US" dirty="0" smtClean="0"/>
          </a:p>
        </p:txBody>
      </p:sp>
      <p:sp>
        <p:nvSpPr>
          <p:cNvPr id="4" name="Slide Number Placeholder 3"/>
          <p:cNvSpPr>
            <a:spLocks noGrp="1"/>
          </p:cNvSpPr>
          <p:nvPr>
            <p:ph type="sldNum" sz="quarter" idx="12"/>
          </p:nvPr>
        </p:nvSpPr>
        <p:spPr/>
        <p:txBody>
          <a:bodyPr/>
          <a:lstStyle/>
          <a:p>
            <a:fld id="{5006BFC1-6C4E-4C37-8594-573C39836FB5}" type="slidenum">
              <a:rPr lang="en-US" smtClean="0"/>
              <a:t>8</a:t>
            </a:fld>
            <a:endParaRPr lang="en-US" dirty="0"/>
          </a:p>
        </p:txBody>
      </p:sp>
    </p:spTree>
    <p:extLst>
      <p:ext uri="{BB962C8B-B14F-4D97-AF65-F5344CB8AC3E}">
        <p14:creationId xmlns:p14="http://schemas.microsoft.com/office/powerpoint/2010/main" val="167359054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199" y="365125"/>
            <a:ext cx="11091333" cy="1325563"/>
          </a:xfrm>
        </p:spPr>
        <p:txBody>
          <a:bodyPr vert="horz" lIns="91440" tIns="45720" rIns="91440" bIns="45720" rtlCol="0" anchor="ctr">
            <a:normAutofit/>
          </a:bodyPr>
          <a:lstStyle/>
          <a:p>
            <a:r>
              <a:rPr lang="en-US" b="1" dirty="0" err="1"/>
              <a:t>Opti</a:t>
            </a:r>
            <a:r>
              <a:rPr lang="en-US" b="1" dirty="0"/>
              <a:t>-Tool: </a:t>
            </a:r>
            <a:r>
              <a:rPr lang="en-US" dirty="0" smtClean="0"/>
              <a:t>Precipitation Analysis</a:t>
            </a:r>
            <a:endParaRPr lang="en-US" dirty="0"/>
          </a:p>
        </p:txBody>
      </p:sp>
      <p:sp>
        <p:nvSpPr>
          <p:cNvPr id="3" name="Content Placeholder 2"/>
          <p:cNvSpPr>
            <a:spLocks noGrp="1"/>
          </p:cNvSpPr>
          <p:nvPr>
            <p:ph idx="1"/>
          </p:nvPr>
        </p:nvSpPr>
        <p:spPr>
          <a:xfrm>
            <a:off x="838200" y="1825625"/>
            <a:ext cx="6717632" cy="4895850"/>
          </a:xfrm>
        </p:spPr>
        <p:txBody>
          <a:bodyPr>
            <a:normAutofit/>
          </a:bodyPr>
          <a:lstStyle/>
          <a:p>
            <a:r>
              <a:rPr lang="en-US" dirty="0" smtClean="0"/>
              <a:t>Data </a:t>
            </a:r>
            <a:r>
              <a:rPr lang="en-US" dirty="0"/>
              <a:t>U</a:t>
            </a:r>
            <a:r>
              <a:rPr lang="en-US" dirty="0" smtClean="0"/>
              <a:t>sed </a:t>
            </a:r>
          </a:p>
          <a:p>
            <a:pPr lvl="1"/>
            <a:r>
              <a:rPr lang="en-US" dirty="0" smtClean="0"/>
              <a:t>12 weather stations from major urban areas </a:t>
            </a:r>
          </a:p>
          <a:p>
            <a:pPr lvl="2"/>
            <a:r>
              <a:rPr lang="en-US" dirty="0" smtClean="0"/>
              <a:t>Represents climate regions in New </a:t>
            </a:r>
            <a:r>
              <a:rPr lang="en-US" dirty="0"/>
              <a:t>England states </a:t>
            </a:r>
            <a:endParaRPr lang="en-US" dirty="0" smtClean="0"/>
          </a:p>
          <a:p>
            <a:pPr lvl="1"/>
            <a:r>
              <a:rPr lang="en-US" dirty="0" smtClean="0"/>
              <a:t>NCDC hourly weather records </a:t>
            </a:r>
          </a:p>
          <a:p>
            <a:r>
              <a:rPr lang="en-US" dirty="0" smtClean="0"/>
              <a:t>Summary Results</a:t>
            </a:r>
          </a:p>
          <a:p>
            <a:pPr lvl="1"/>
            <a:r>
              <a:rPr lang="en-US" dirty="0" smtClean="0"/>
              <a:t>Average annual precipitation varies from 34 in. to 46 in. with average value of 42.3 in.</a:t>
            </a:r>
          </a:p>
          <a:p>
            <a:pPr lvl="1"/>
            <a:r>
              <a:rPr lang="en-US" dirty="0" smtClean="0"/>
              <a:t>Similar precipitation </a:t>
            </a:r>
            <a:r>
              <a:rPr lang="en-US" dirty="0"/>
              <a:t>frequency </a:t>
            </a:r>
            <a:r>
              <a:rPr lang="en-US" dirty="0" smtClean="0"/>
              <a:t>distribution</a:t>
            </a:r>
          </a:p>
          <a:p>
            <a:pPr lvl="2"/>
            <a:r>
              <a:rPr lang="en-US" dirty="0"/>
              <a:t>48 percent of the events are &lt; 0.1 </a:t>
            </a:r>
            <a:r>
              <a:rPr lang="en-US" dirty="0" smtClean="0"/>
              <a:t>inch</a:t>
            </a:r>
          </a:p>
          <a:p>
            <a:pPr lvl="2"/>
            <a:r>
              <a:rPr lang="en-US" dirty="0"/>
              <a:t>45 percent of </a:t>
            </a:r>
            <a:r>
              <a:rPr lang="en-US" dirty="0" smtClean="0"/>
              <a:t>the events </a:t>
            </a:r>
            <a:r>
              <a:rPr lang="en-US" dirty="0"/>
              <a:t>are 0.1 to 1.0 </a:t>
            </a:r>
            <a:r>
              <a:rPr lang="en-US" dirty="0" smtClean="0"/>
              <a:t>inch</a:t>
            </a:r>
          </a:p>
          <a:p>
            <a:pPr lvl="2"/>
            <a:r>
              <a:rPr lang="en-US" dirty="0"/>
              <a:t>7 percent are &gt; 1.0 inch</a:t>
            </a:r>
            <a:endParaRPr lang="en-US" dirty="0" smtClean="0"/>
          </a:p>
          <a:p>
            <a:pPr lvl="1"/>
            <a:r>
              <a:rPr lang="en-US" dirty="0" smtClean="0"/>
              <a:t>Boston Logan Airport station is representative</a:t>
            </a:r>
          </a:p>
        </p:txBody>
      </p:sp>
      <p:sp>
        <p:nvSpPr>
          <p:cNvPr id="4" name="Slide Number Placeholder 3"/>
          <p:cNvSpPr>
            <a:spLocks noGrp="1"/>
          </p:cNvSpPr>
          <p:nvPr>
            <p:ph type="sldNum" sz="quarter" idx="12"/>
          </p:nvPr>
        </p:nvSpPr>
        <p:spPr/>
        <p:txBody>
          <a:bodyPr/>
          <a:lstStyle/>
          <a:p>
            <a:fld id="{5006BFC1-6C4E-4C37-8594-573C39836FB5}" type="slidenum">
              <a:rPr lang="en-US" smtClean="0"/>
              <a:t>9</a:t>
            </a:fld>
            <a:endParaRPr lang="en-US"/>
          </a:p>
        </p:txBody>
      </p:sp>
      <p:pic>
        <p:nvPicPr>
          <p:cNvPr id="5" name="Picture 4"/>
          <p:cNvPicPr>
            <a:picLocks noChangeAspect="1"/>
          </p:cNvPicPr>
          <p:nvPr/>
        </p:nvPicPr>
        <p:blipFill>
          <a:blip r:embed="rId2"/>
          <a:stretch>
            <a:fillRect/>
          </a:stretch>
        </p:blipFill>
        <p:spPr>
          <a:xfrm>
            <a:off x="7473301" y="1825625"/>
            <a:ext cx="4718699" cy="3572543"/>
          </a:xfrm>
          <a:prstGeom prst="rect">
            <a:avLst/>
          </a:prstGeom>
        </p:spPr>
      </p:pic>
    </p:spTree>
    <p:extLst>
      <p:ext uri="{BB962C8B-B14F-4D97-AF65-F5344CB8AC3E}">
        <p14:creationId xmlns:p14="http://schemas.microsoft.com/office/powerpoint/2010/main" val="407430091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2120</TotalTime>
  <Words>1525</Words>
  <Application>Microsoft Office PowerPoint</Application>
  <PresentationFormat>Widescreen</PresentationFormat>
  <Paragraphs>271</Paragraphs>
  <Slides>32</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32</vt:i4>
      </vt:variant>
    </vt:vector>
  </HeadingPairs>
  <TitlesOfParts>
    <vt:vector size="38" baseType="lpstr">
      <vt:lpstr>SimSun</vt:lpstr>
      <vt:lpstr>Arial</vt:lpstr>
      <vt:lpstr>Calibri</vt:lpstr>
      <vt:lpstr>Calibri Light</vt:lpstr>
      <vt:lpstr>Times New Roman</vt:lpstr>
      <vt:lpstr>Office Theme</vt:lpstr>
      <vt:lpstr>Opti-Tool: Introduction</vt:lpstr>
      <vt:lpstr>Presenter</vt:lpstr>
      <vt:lpstr>Project Background</vt:lpstr>
      <vt:lpstr>Project Background – cont. </vt:lpstr>
      <vt:lpstr>Opti-Tool</vt:lpstr>
      <vt:lpstr>Opti-Tool: Planning and Implementation Options</vt:lpstr>
      <vt:lpstr>Opti-Tool: Example Applications</vt:lpstr>
      <vt:lpstr>Opti-Tool: Region Specific Data</vt:lpstr>
      <vt:lpstr>Opti-Tool: Precipitation Analysis</vt:lpstr>
      <vt:lpstr>Opti-Tool: Buildup &amp; Washoff Calibration</vt:lpstr>
      <vt:lpstr>Buildup/Washoff: Calibration Plots for TP</vt:lpstr>
      <vt:lpstr>Opti-Tool: HRU Timeseries Development</vt:lpstr>
      <vt:lpstr>PowerPoint Presentation</vt:lpstr>
      <vt:lpstr>Opti-Tool: HRU Types</vt:lpstr>
      <vt:lpstr>Opti-Tool: BMP Calibration</vt:lpstr>
      <vt:lpstr>Bioretention: Hydrology Calibration</vt:lpstr>
      <vt:lpstr>Opti-Tool: BMP Performance Curve</vt:lpstr>
      <vt:lpstr>PowerPoint Presentation</vt:lpstr>
      <vt:lpstr>Opti-Tool: BMP Types</vt:lpstr>
      <vt:lpstr>Opti-Tool: BMP Cost Function</vt:lpstr>
      <vt:lpstr>Opti-Tool: Interfaces</vt:lpstr>
      <vt:lpstr>Planning Level: Two Approaches</vt:lpstr>
      <vt:lpstr>Opti-Tool: Planning Level</vt:lpstr>
      <vt:lpstr>Opti-Tool: Planning Level – cont.</vt:lpstr>
      <vt:lpstr>Opti-Tool: Interfaces</vt:lpstr>
      <vt:lpstr>Opti-Tool: Implementation Level</vt:lpstr>
      <vt:lpstr>Opti-Tool: Implementation Level – cont.</vt:lpstr>
      <vt:lpstr>Opti-Tool: View Results</vt:lpstr>
      <vt:lpstr>Benefits of Opti-Tool</vt:lpstr>
      <vt:lpstr>Benefits of Opti-Tool – cont. </vt:lpstr>
      <vt:lpstr>Flexible to Adopt for Other Regions</vt:lpstr>
      <vt:lpstr>Feedback and Other Presentations</vt:lpstr>
    </vt:vector>
  </TitlesOfParts>
  <Company>Tetra Tech</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Opti-Tool: Introduction</dc:title>
  <dc:creator>Hunt, Alex</dc:creator>
  <cp:lastModifiedBy>Alvi, Khalid</cp:lastModifiedBy>
  <cp:revision>131</cp:revision>
  <dcterms:created xsi:type="dcterms:W3CDTF">2016-09-06T19:16:03Z</dcterms:created>
  <dcterms:modified xsi:type="dcterms:W3CDTF">2016-12-19T18:57:53Z</dcterms:modified>
</cp:coreProperties>
</file>